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58" r:id="rId3"/>
    <p:sldId id="308" r:id="rId4"/>
    <p:sldId id="257" r:id="rId5"/>
    <p:sldId id="259" r:id="rId6"/>
    <p:sldId id="267" r:id="rId7"/>
    <p:sldId id="268" r:id="rId8"/>
    <p:sldId id="269" r:id="rId9"/>
    <p:sldId id="263" r:id="rId10"/>
    <p:sldId id="270"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8" r:id="rId37"/>
    <p:sldId id="297" r:id="rId38"/>
    <p:sldId id="299" r:id="rId39"/>
    <p:sldId id="301" r:id="rId40"/>
    <p:sldId id="303" r:id="rId41"/>
    <p:sldId id="304" r:id="rId42"/>
    <p:sldId id="305" r:id="rId43"/>
    <p:sldId id="306" r:id="rId44"/>
    <p:sldId id="307" r:id="rId45"/>
  </p:sldIdLst>
  <p:sldSz cx="12192000" cy="6858000"/>
  <p:notesSz cx="6858000" cy="9144000"/>
  <p:embeddedFontLst>
    <p:embeddedFont>
      <p:font typeface="Gotham Book" pitchFamily="50" charset="0"/>
      <p:regular r:id="rId46"/>
    </p:embeddedFont>
    <p:embeddedFont>
      <p:font typeface="Gotham Bold" pitchFamily="50" charset="0"/>
      <p:regular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Gotham Light" pitchFamily="50" charset="0"/>
      <p:regular r:id="rId54"/>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63"/>
    <a:srgbClr val="002336"/>
    <a:srgbClr val="FFEC88"/>
    <a:srgbClr val="115D7F"/>
    <a:srgbClr val="0074B4"/>
    <a:srgbClr val="FFF8D5"/>
    <a:srgbClr val="E8CB52"/>
    <a:srgbClr val="3FBAFF"/>
    <a:srgbClr val="0094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2" d="100"/>
          <a:sy n="102" d="100"/>
        </p:scale>
        <p:origin x="150" y="39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AF449BF0-C183-4A07-B9F8-8985095B97D8}" type="datetimeFigureOut">
              <a:rPr lang="es-MX" smtClean="0"/>
              <a:t>08/07/2021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258918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AF449BF0-C183-4A07-B9F8-8985095B97D8}" type="datetimeFigureOut">
              <a:rPr lang="es-MX" smtClean="0"/>
              <a:t>08/07/2021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37612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AF449BF0-C183-4A07-B9F8-8985095B97D8}" type="datetimeFigureOut">
              <a:rPr lang="es-MX" smtClean="0"/>
              <a:t>08/07/2021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37671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AF449BF0-C183-4A07-B9F8-8985095B97D8}" type="datetimeFigureOut">
              <a:rPr lang="es-MX" smtClean="0"/>
              <a:t>08/07/2021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350158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AF449BF0-C183-4A07-B9F8-8985095B97D8}" type="datetimeFigureOut">
              <a:rPr lang="es-MX" smtClean="0"/>
              <a:t>08/07/2021</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268052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AF449BF0-C183-4A07-B9F8-8985095B97D8}" type="datetimeFigureOut">
              <a:rPr lang="es-MX" smtClean="0"/>
              <a:t>08/07/2021</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419186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AF449BF0-C183-4A07-B9F8-8985095B97D8}" type="datetimeFigureOut">
              <a:rPr lang="es-MX" smtClean="0"/>
              <a:t>08/07/2021</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234952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AF449BF0-C183-4A07-B9F8-8985095B97D8}" type="datetimeFigureOut">
              <a:rPr lang="es-MX" smtClean="0"/>
              <a:t>08/07/2021</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400911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F449BF0-C183-4A07-B9F8-8985095B97D8}" type="datetimeFigureOut">
              <a:rPr lang="es-MX" smtClean="0"/>
              <a:t>08/07/2021</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192633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AF449BF0-C183-4A07-B9F8-8985095B97D8}" type="datetimeFigureOut">
              <a:rPr lang="es-MX" smtClean="0"/>
              <a:t>08/07/2021</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345274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AF449BF0-C183-4A07-B9F8-8985095B97D8}" type="datetimeFigureOut">
              <a:rPr lang="es-MX" smtClean="0"/>
              <a:t>08/07/2021</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A1F2C21E-0794-4452-9FA2-AA2AD2536D83}" type="slidenum">
              <a:rPr lang="es-MX" smtClean="0"/>
              <a:t>‹Nº›</a:t>
            </a:fld>
            <a:endParaRPr lang="es-MX"/>
          </a:p>
        </p:txBody>
      </p:sp>
    </p:spTree>
    <p:extLst>
      <p:ext uri="{BB962C8B-B14F-4D97-AF65-F5344CB8AC3E}">
        <p14:creationId xmlns:p14="http://schemas.microsoft.com/office/powerpoint/2010/main" val="325278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49BF0-C183-4A07-B9F8-8985095B97D8}" type="datetimeFigureOut">
              <a:rPr lang="es-MX" smtClean="0"/>
              <a:t>08/07/2021</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2C21E-0794-4452-9FA2-AA2AD2536D83}" type="slidenum">
              <a:rPr lang="es-MX" smtClean="0"/>
              <a:t>‹Nº›</a:t>
            </a:fld>
            <a:endParaRPr lang="es-MX"/>
          </a:p>
        </p:txBody>
      </p:sp>
    </p:spTree>
    <p:extLst>
      <p:ext uri="{BB962C8B-B14F-4D97-AF65-F5344CB8AC3E}">
        <p14:creationId xmlns:p14="http://schemas.microsoft.com/office/powerpoint/2010/main" val="70625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3804877"/>
            <a:ext cx="9144000" cy="1335349"/>
          </a:xfrm>
        </p:spPr>
        <p:txBody>
          <a:bodyPr>
            <a:normAutofit/>
          </a:bodyPr>
          <a:lstStyle/>
          <a:p>
            <a:r>
              <a:rPr lang="es-ES" sz="4400" dirty="0" smtClean="0">
                <a:solidFill>
                  <a:srgbClr val="FFEC88"/>
                </a:solidFill>
                <a:latin typeface="Gotham Bold" pitchFamily="50" charset="0"/>
              </a:rPr>
              <a:t>¿Qué es</a:t>
            </a:r>
            <a:br>
              <a:rPr lang="es-ES" sz="4400" dirty="0" smtClean="0">
                <a:solidFill>
                  <a:srgbClr val="FFEC88"/>
                </a:solidFill>
                <a:latin typeface="Gotham Bold" pitchFamily="50" charset="0"/>
              </a:rPr>
            </a:br>
            <a:r>
              <a:rPr lang="es-ES" sz="4400" dirty="0" err="1" smtClean="0">
                <a:solidFill>
                  <a:srgbClr val="FFEC88"/>
                </a:solidFill>
                <a:latin typeface="Gotham Bold" pitchFamily="50" charset="0"/>
              </a:rPr>
              <a:t>Toastmasters</a:t>
            </a:r>
            <a:r>
              <a:rPr lang="es-ES" sz="4400" dirty="0" smtClean="0">
                <a:solidFill>
                  <a:srgbClr val="FFEC88"/>
                </a:solidFill>
                <a:latin typeface="Gotham Bold" pitchFamily="50" charset="0"/>
              </a:rPr>
              <a:t>?</a:t>
            </a:r>
            <a:endParaRPr lang="es-MX" sz="4400" dirty="0">
              <a:solidFill>
                <a:srgbClr val="FFEC88"/>
              </a:solidFill>
              <a:latin typeface="Gotham Bold" pitchFamily="50"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1" y="1478744"/>
            <a:ext cx="1939638" cy="1609372"/>
          </a:xfrm>
          <a:prstGeom prst="rect">
            <a:avLst/>
          </a:prstGeom>
        </p:spPr>
      </p:pic>
    </p:spTree>
    <p:extLst>
      <p:ext uri="{BB962C8B-B14F-4D97-AF65-F5344CB8AC3E}">
        <p14:creationId xmlns:p14="http://schemas.microsoft.com/office/powerpoint/2010/main" val="85198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3358712" y="1098528"/>
            <a:ext cx="5474576" cy="646331"/>
          </a:xfrm>
          <a:prstGeom prst="rect">
            <a:avLst/>
          </a:prstGeom>
          <a:noFill/>
        </p:spPr>
        <p:txBody>
          <a:bodyPr wrap="none" rtlCol="0">
            <a:spAutoFit/>
          </a:bodyPr>
          <a:lstStyle/>
          <a:p>
            <a:r>
              <a:rPr lang="es-MX" sz="3600" dirty="0" smtClean="0">
                <a:solidFill>
                  <a:srgbClr val="004063"/>
                </a:solidFill>
                <a:latin typeface="Gotham Bold" pitchFamily="50" charset="0"/>
              </a:rPr>
              <a:t>Funciones </a:t>
            </a:r>
            <a:r>
              <a:rPr lang="es-MX" sz="3600" dirty="0" smtClean="0">
                <a:solidFill>
                  <a:srgbClr val="004063"/>
                </a:solidFill>
                <a:latin typeface="Gotham Light" pitchFamily="50" charset="0"/>
              </a:rPr>
              <a:t>de la sesión</a:t>
            </a:r>
            <a:endParaRPr lang="es-MX" sz="3600" dirty="0">
              <a:solidFill>
                <a:srgbClr val="004063"/>
              </a:solidFill>
              <a:latin typeface="Gotham Light" pitchFamily="50" charset="0"/>
            </a:endParaRPr>
          </a:p>
        </p:txBody>
      </p:sp>
      <p:cxnSp>
        <p:nvCxnSpPr>
          <p:cNvPr id="19" name="Conector recto 18"/>
          <p:cNvCxnSpPr/>
          <p:nvPr/>
        </p:nvCxnSpPr>
        <p:spPr>
          <a:xfrm>
            <a:off x="4625162" y="2413591"/>
            <a:ext cx="0" cy="3402343"/>
          </a:xfrm>
          <a:prstGeom prst="line">
            <a:avLst/>
          </a:prstGeom>
          <a:ln w="19050">
            <a:solidFill>
              <a:srgbClr val="004063"/>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7740555" y="2413591"/>
            <a:ext cx="0" cy="3402343"/>
          </a:xfrm>
          <a:prstGeom prst="line">
            <a:avLst/>
          </a:prstGeom>
          <a:ln w="19050">
            <a:solidFill>
              <a:srgbClr val="004063"/>
            </a:solidFill>
          </a:ln>
        </p:spPr>
        <p:style>
          <a:lnRef idx="1">
            <a:schemeClr val="accent1"/>
          </a:lnRef>
          <a:fillRef idx="0">
            <a:schemeClr val="accent1"/>
          </a:fillRef>
          <a:effectRef idx="0">
            <a:schemeClr val="accent1"/>
          </a:effectRef>
          <a:fontRef idx="minor">
            <a:schemeClr val="tx1"/>
          </a:fontRef>
        </p:style>
      </p:cxnSp>
      <p:grpSp>
        <p:nvGrpSpPr>
          <p:cNvPr id="28" name="Grupo 27"/>
          <p:cNvGrpSpPr/>
          <p:nvPr/>
        </p:nvGrpSpPr>
        <p:grpSpPr>
          <a:xfrm>
            <a:off x="8120757" y="2530549"/>
            <a:ext cx="2698269" cy="2546721"/>
            <a:chOff x="8120757" y="2530549"/>
            <a:chExt cx="2698269" cy="2546721"/>
          </a:xfrm>
        </p:grpSpPr>
        <p:sp>
          <p:nvSpPr>
            <p:cNvPr id="15" name="CuadroTexto 14"/>
            <p:cNvSpPr txBox="1"/>
            <p:nvPr/>
          </p:nvSpPr>
          <p:spPr>
            <a:xfrm>
              <a:off x="8120757" y="4000052"/>
              <a:ext cx="2698269" cy="1077218"/>
            </a:xfrm>
            <a:prstGeom prst="rect">
              <a:avLst/>
            </a:prstGeom>
            <a:noFill/>
          </p:spPr>
          <p:txBody>
            <a:bodyPr wrap="square" rtlCol="0">
              <a:spAutoFit/>
            </a:bodyPr>
            <a:lstStyle/>
            <a:p>
              <a:r>
                <a:rPr lang="es-MX" sz="1600" dirty="0">
                  <a:latin typeface="Gotham Light" pitchFamily="50" charset="0"/>
                </a:rPr>
                <a:t>El cronometrador ayuda a que la sesión siga el programa y mide el tiempo de los discursos.</a:t>
              </a:r>
              <a:endParaRPr lang="es-MX" sz="1200" dirty="0">
                <a:latin typeface="Gotham Light" pitchFamily="50" charset="0"/>
              </a:endParaRPr>
            </a:p>
          </p:txBody>
        </p:sp>
        <p:sp>
          <p:nvSpPr>
            <p:cNvPr id="16" name="CuadroTexto 15"/>
            <p:cNvSpPr txBox="1"/>
            <p:nvPr/>
          </p:nvSpPr>
          <p:spPr>
            <a:xfrm>
              <a:off x="8120757" y="3388439"/>
              <a:ext cx="2588081" cy="461665"/>
            </a:xfrm>
            <a:prstGeom prst="rect">
              <a:avLst/>
            </a:prstGeom>
            <a:noFill/>
          </p:spPr>
          <p:txBody>
            <a:bodyPr wrap="none" rtlCol="0">
              <a:spAutoFit/>
            </a:bodyPr>
            <a:lstStyle/>
            <a:p>
              <a:r>
                <a:rPr lang="es-MX" sz="2400" dirty="0" smtClean="0">
                  <a:solidFill>
                    <a:srgbClr val="004063"/>
                  </a:solidFill>
                  <a:latin typeface="Gotham Bold" pitchFamily="50" charset="0"/>
                </a:rPr>
                <a:t>Cronometrador</a:t>
              </a:r>
              <a:endParaRPr lang="es-MX" sz="2400" dirty="0">
                <a:solidFill>
                  <a:srgbClr val="004063"/>
                </a:solidFill>
                <a:latin typeface="Gotham Bold" pitchFamily="50" charset="0"/>
              </a:endParaRPr>
            </a:p>
          </p:txBody>
        </p:sp>
        <p:sp>
          <p:nvSpPr>
            <p:cNvPr id="17" name="Hexágono 16"/>
            <p:cNvSpPr/>
            <p:nvPr/>
          </p:nvSpPr>
          <p:spPr>
            <a:xfrm>
              <a:off x="8120757" y="2530549"/>
              <a:ext cx="737442" cy="635726"/>
            </a:xfrm>
            <a:prstGeom prst="hexagon">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9234" y="2659264"/>
              <a:ext cx="306622" cy="367838"/>
            </a:xfrm>
            <a:prstGeom prst="rect">
              <a:avLst/>
            </a:prstGeom>
          </p:spPr>
        </p:pic>
      </p:grpSp>
      <p:grpSp>
        <p:nvGrpSpPr>
          <p:cNvPr id="26" name="Grupo 25"/>
          <p:cNvGrpSpPr/>
          <p:nvPr/>
        </p:nvGrpSpPr>
        <p:grpSpPr>
          <a:xfrm>
            <a:off x="1692975" y="2530549"/>
            <a:ext cx="2698269" cy="3111379"/>
            <a:chOff x="1692975" y="2530549"/>
            <a:chExt cx="2698269" cy="3111379"/>
          </a:xfrm>
        </p:grpSpPr>
        <p:sp>
          <p:nvSpPr>
            <p:cNvPr id="3" name="CuadroTexto 2"/>
            <p:cNvSpPr txBox="1"/>
            <p:nvPr/>
          </p:nvSpPr>
          <p:spPr>
            <a:xfrm>
              <a:off x="1692975" y="4072268"/>
              <a:ext cx="2698269" cy="1569660"/>
            </a:xfrm>
            <a:prstGeom prst="rect">
              <a:avLst/>
            </a:prstGeom>
            <a:noFill/>
          </p:spPr>
          <p:txBody>
            <a:bodyPr wrap="square" rtlCol="0">
              <a:spAutoFit/>
            </a:bodyPr>
            <a:lstStyle/>
            <a:p>
              <a:r>
                <a:rPr lang="es-MX" sz="1600" dirty="0" smtClean="0">
                  <a:latin typeface="Gotham Light" pitchFamily="50" charset="0"/>
                </a:rPr>
                <a:t>Cada </a:t>
              </a:r>
              <a:r>
                <a:rPr lang="es-MX" sz="1600" dirty="0">
                  <a:latin typeface="Gotham Light" pitchFamily="50" charset="0"/>
                </a:rPr>
                <a:t>orador prepara y presenta un discurso con base en la tarea de un proyecto de su trayecto de aprendizaje en </a:t>
              </a:r>
              <a:r>
                <a:rPr lang="es-MX" sz="1600" dirty="0" err="1">
                  <a:latin typeface="Gotham Light" pitchFamily="50" charset="0"/>
                </a:rPr>
                <a:t>Pathways</a:t>
              </a:r>
              <a:r>
                <a:rPr lang="es-MX" sz="1600" dirty="0" smtClean="0">
                  <a:latin typeface="Gotham Light" pitchFamily="50" charset="0"/>
                </a:rPr>
                <a:t>.</a:t>
              </a:r>
              <a:endParaRPr lang="es-MX" sz="1600" dirty="0">
                <a:latin typeface="Gotham Light" pitchFamily="50" charset="0"/>
              </a:endParaRPr>
            </a:p>
          </p:txBody>
        </p:sp>
        <p:sp>
          <p:nvSpPr>
            <p:cNvPr id="4" name="CuadroTexto 3"/>
            <p:cNvSpPr txBox="1"/>
            <p:nvPr/>
          </p:nvSpPr>
          <p:spPr>
            <a:xfrm>
              <a:off x="1692975" y="3388439"/>
              <a:ext cx="1289456" cy="461665"/>
            </a:xfrm>
            <a:prstGeom prst="rect">
              <a:avLst/>
            </a:prstGeom>
            <a:noFill/>
          </p:spPr>
          <p:txBody>
            <a:bodyPr wrap="none" rtlCol="0">
              <a:spAutoFit/>
            </a:bodyPr>
            <a:lstStyle/>
            <a:p>
              <a:r>
                <a:rPr lang="es-MX" sz="2400" dirty="0" smtClean="0">
                  <a:solidFill>
                    <a:srgbClr val="004063"/>
                  </a:solidFill>
                  <a:latin typeface="Gotham Bold" pitchFamily="50" charset="0"/>
                </a:rPr>
                <a:t>Orador</a:t>
              </a:r>
              <a:endParaRPr lang="es-MX" sz="2400" dirty="0">
                <a:solidFill>
                  <a:srgbClr val="004063"/>
                </a:solidFill>
                <a:latin typeface="Gotham Bold" pitchFamily="50" charset="0"/>
              </a:endParaRPr>
            </a:p>
          </p:txBody>
        </p:sp>
        <p:sp>
          <p:nvSpPr>
            <p:cNvPr id="13" name="Hexágono 12"/>
            <p:cNvSpPr/>
            <p:nvPr/>
          </p:nvSpPr>
          <p:spPr>
            <a:xfrm>
              <a:off x="1692975" y="2530549"/>
              <a:ext cx="737442" cy="635726"/>
            </a:xfrm>
            <a:prstGeom prst="hexagon">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506" y="2692732"/>
              <a:ext cx="370379" cy="334370"/>
            </a:xfrm>
            <a:prstGeom prst="rect">
              <a:avLst/>
            </a:prstGeom>
          </p:spPr>
        </p:pic>
      </p:grpSp>
      <p:grpSp>
        <p:nvGrpSpPr>
          <p:cNvPr id="27" name="Grupo 26"/>
          <p:cNvGrpSpPr/>
          <p:nvPr/>
        </p:nvGrpSpPr>
        <p:grpSpPr>
          <a:xfrm>
            <a:off x="5005364" y="2530549"/>
            <a:ext cx="2464351" cy="3285385"/>
            <a:chOff x="5005364" y="2530549"/>
            <a:chExt cx="2464351" cy="3285385"/>
          </a:xfrm>
        </p:grpSpPr>
        <p:sp>
          <p:nvSpPr>
            <p:cNvPr id="8" name="CuadroTexto 7"/>
            <p:cNvSpPr txBox="1"/>
            <p:nvPr/>
          </p:nvSpPr>
          <p:spPr>
            <a:xfrm>
              <a:off x="5005365" y="4000052"/>
              <a:ext cx="2464350" cy="1815882"/>
            </a:xfrm>
            <a:prstGeom prst="rect">
              <a:avLst/>
            </a:prstGeom>
            <a:noFill/>
          </p:spPr>
          <p:txBody>
            <a:bodyPr wrap="square" rtlCol="0">
              <a:spAutoFit/>
            </a:bodyPr>
            <a:lstStyle/>
            <a:p>
              <a:r>
                <a:rPr lang="es-MX" sz="1600" dirty="0">
                  <a:latin typeface="Gotham Light" pitchFamily="50" charset="0"/>
                </a:rPr>
                <a:t>El evaluador observa la presentación de un orador y le brinda comentarios constructivos en un discurso de evaluación breve.</a:t>
              </a:r>
              <a:endParaRPr lang="es-MX" sz="1400" dirty="0">
                <a:latin typeface="Gotham Light" pitchFamily="50" charset="0"/>
              </a:endParaRPr>
            </a:p>
          </p:txBody>
        </p:sp>
        <p:sp>
          <p:nvSpPr>
            <p:cNvPr id="9" name="CuadroTexto 8"/>
            <p:cNvSpPr txBox="1"/>
            <p:nvPr/>
          </p:nvSpPr>
          <p:spPr>
            <a:xfrm>
              <a:off x="5005364" y="3388439"/>
              <a:ext cx="1756058" cy="461665"/>
            </a:xfrm>
            <a:prstGeom prst="rect">
              <a:avLst/>
            </a:prstGeom>
            <a:noFill/>
          </p:spPr>
          <p:txBody>
            <a:bodyPr wrap="none" rtlCol="0">
              <a:spAutoFit/>
            </a:bodyPr>
            <a:lstStyle/>
            <a:p>
              <a:r>
                <a:rPr lang="es-MX" sz="2400" dirty="0" smtClean="0">
                  <a:solidFill>
                    <a:srgbClr val="004063"/>
                  </a:solidFill>
                  <a:latin typeface="Gotham Bold" pitchFamily="50" charset="0"/>
                </a:rPr>
                <a:t>Evaluador</a:t>
              </a:r>
              <a:endParaRPr lang="es-MX" sz="2400" dirty="0">
                <a:solidFill>
                  <a:srgbClr val="004063"/>
                </a:solidFill>
                <a:latin typeface="Gotham Bold" pitchFamily="50" charset="0"/>
              </a:endParaRPr>
            </a:p>
          </p:txBody>
        </p:sp>
        <p:sp>
          <p:nvSpPr>
            <p:cNvPr id="14" name="Hexágono 13"/>
            <p:cNvSpPr/>
            <p:nvPr/>
          </p:nvSpPr>
          <p:spPr>
            <a:xfrm>
              <a:off x="5005364" y="2530549"/>
              <a:ext cx="737442" cy="635726"/>
            </a:xfrm>
            <a:prstGeom prst="hexagon">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8791" y="2647525"/>
              <a:ext cx="372817" cy="386401"/>
            </a:xfrm>
            <a:prstGeom prst="rect">
              <a:avLst/>
            </a:prstGeom>
          </p:spPr>
        </p:pic>
      </p:grpSp>
    </p:spTree>
    <p:extLst>
      <p:ext uri="{BB962C8B-B14F-4D97-AF65-F5344CB8AC3E}">
        <p14:creationId xmlns:p14="http://schemas.microsoft.com/office/powerpoint/2010/main" val="166734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Conector recto 18"/>
          <p:cNvCxnSpPr/>
          <p:nvPr/>
        </p:nvCxnSpPr>
        <p:spPr>
          <a:xfrm>
            <a:off x="4625162" y="1924494"/>
            <a:ext cx="0" cy="3402343"/>
          </a:xfrm>
          <a:prstGeom prst="line">
            <a:avLst/>
          </a:prstGeom>
          <a:ln w="19050">
            <a:solidFill>
              <a:srgbClr val="004063"/>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7740555" y="1924494"/>
            <a:ext cx="0" cy="3402343"/>
          </a:xfrm>
          <a:prstGeom prst="line">
            <a:avLst/>
          </a:prstGeom>
          <a:ln w="19050">
            <a:solidFill>
              <a:srgbClr val="004063"/>
            </a:solidFill>
          </a:ln>
        </p:spPr>
        <p:style>
          <a:lnRef idx="1">
            <a:schemeClr val="accent1"/>
          </a:lnRef>
          <a:fillRef idx="0">
            <a:schemeClr val="accent1"/>
          </a:fillRef>
          <a:effectRef idx="0">
            <a:schemeClr val="accent1"/>
          </a:effectRef>
          <a:fontRef idx="minor">
            <a:schemeClr val="tx1"/>
          </a:fontRef>
        </p:style>
      </p:cxnSp>
      <p:grpSp>
        <p:nvGrpSpPr>
          <p:cNvPr id="11" name="Grupo 10"/>
          <p:cNvGrpSpPr/>
          <p:nvPr/>
        </p:nvGrpSpPr>
        <p:grpSpPr>
          <a:xfrm>
            <a:off x="1692975" y="2041452"/>
            <a:ext cx="2698269" cy="2839109"/>
            <a:chOff x="1692975" y="2041452"/>
            <a:chExt cx="2698269" cy="2839109"/>
          </a:xfrm>
        </p:grpSpPr>
        <p:sp>
          <p:nvSpPr>
            <p:cNvPr id="3" name="CuadroTexto 2"/>
            <p:cNvSpPr txBox="1"/>
            <p:nvPr/>
          </p:nvSpPr>
          <p:spPr>
            <a:xfrm>
              <a:off x="1692975" y="3803343"/>
              <a:ext cx="2698269" cy="1077218"/>
            </a:xfrm>
            <a:prstGeom prst="rect">
              <a:avLst/>
            </a:prstGeom>
            <a:noFill/>
          </p:spPr>
          <p:txBody>
            <a:bodyPr wrap="square" rtlCol="0">
              <a:spAutoFit/>
            </a:bodyPr>
            <a:lstStyle/>
            <a:p>
              <a:r>
                <a:rPr lang="es-MX" sz="1600" dirty="0">
                  <a:latin typeface="Gotham Light" pitchFamily="50" charset="0"/>
                </a:rPr>
                <a:t>F</a:t>
              </a:r>
              <a:r>
                <a:rPr lang="es-MX" sz="1600" dirty="0" smtClean="0">
                  <a:latin typeface="Gotham Light" pitchFamily="50" charset="0"/>
                </a:rPr>
                <a:t>acilita </a:t>
              </a:r>
              <a:r>
                <a:rPr lang="es-MX" sz="1600" dirty="0">
                  <a:latin typeface="Gotham Light" pitchFamily="50" charset="0"/>
                </a:rPr>
                <a:t>los </a:t>
              </a:r>
              <a:r>
                <a:rPr lang="es-MX" sz="1600" dirty="0" err="1">
                  <a:latin typeface="Gotham Light" pitchFamily="50" charset="0"/>
                </a:rPr>
                <a:t>Table</a:t>
              </a:r>
              <a:r>
                <a:rPr lang="es-MX" sz="1600" dirty="0">
                  <a:latin typeface="Gotham Light" pitchFamily="50" charset="0"/>
                </a:rPr>
                <a:t> </a:t>
              </a:r>
              <a:r>
                <a:rPr lang="es-MX" sz="1600" dirty="0" err="1" smtClean="0">
                  <a:latin typeface="Gotham Light" pitchFamily="50" charset="0"/>
                </a:rPr>
                <a:t>Topics</a:t>
              </a:r>
              <a:r>
                <a:rPr lang="es-MX" sz="1600" dirty="0" smtClean="0">
                  <a:latin typeface="Gotham Light" pitchFamily="50" charset="0"/>
                </a:rPr>
                <a:t>. Prepara </a:t>
              </a:r>
              <a:r>
                <a:rPr lang="es-MX" sz="1600" dirty="0">
                  <a:latin typeface="Gotham Light" pitchFamily="50" charset="0"/>
                </a:rPr>
                <a:t>y presenta los temas y determina el orden de los oradores.</a:t>
              </a:r>
            </a:p>
          </p:txBody>
        </p:sp>
        <p:sp>
          <p:nvSpPr>
            <p:cNvPr id="4" name="CuadroTexto 3"/>
            <p:cNvSpPr txBox="1"/>
            <p:nvPr/>
          </p:nvSpPr>
          <p:spPr>
            <a:xfrm>
              <a:off x="1692975" y="2899342"/>
              <a:ext cx="1965090" cy="830997"/>
            </a:xfrm>
            <a:prstGeom prst="rect">
              <a:avLst/>
            </a:prstGeom>
            <a:noFill/>
          </p:spPr>
          <p:txBody>
            <a:bodyPr wrap="none" rtlCol="0">
              <a:spAutoFit/>
            </a:bodyPr>
            <a:lstStyle/>
            <a:p>
              <a:r>
                <a:rPr lang="es-MX" sz="2400" dirty="0" err="1" smtClean="0">
                  <a:solidFill>
                    <a:srgbClr val="004063"/>
                  </a:solidFill>
                  <a:latin typeface="Gotham Bold" pitchFamily="50" charset="0"/>
                </a:rPr>
                <a:t>Table</a:t>
              </a:r>
              <a:r>
                <a:rPr lang="es-MX" sz="2400" dirty="0" smtClean="0">
                  <a:solidFill>
                    <a:srgbClr val="004063"/>
                  </a:solidFill>
                  <a:latin typeface="Gotham Bold" pitchFamily="50" charset="0"/>
                </a:rPr>
                <a:t> </a:t>
              </a:r>
              <a:r>
                <a:rPr lang="es-MX" sz="2400" dirty="0" err="1" smtClean="0">
                  <a:solidFill>
                    <a:srgbClr val="004063"/>
                  </a:solidFill>
                  <a:latin typeface="Gotham Bold" pitchFamily="50" charset="0"/>
                </a:rPr>
                <a:t>Topic</a:t>
              </a:r>
              <a:endParaRPr lang="es-MX" sz="2400" dirty="0">
                <a:solidFill>
                  <a:srgbClr val="004063"/>
                </a:solidFill>
                <a:latin typeface="Gotham Bold" pitchFamily="50" charset="0"/>
              </a:endParaRPr>
            </a:p>
            <a:p>
              <a:r>
                <a:rPr lang="es-MX" sz="2400" dirty="0" smtClean="0">
                  <a:solidFill>
                    <a:srgbClr val="004063"/>
                  </a:solidFill>
                  <a:latin typeface="Gotham Bold" pitchFamily="50" charset="0"/>
                </a:rPr>
                <a:t>Master</a:t>
              </a:r>
            </a:p>
          </p:txBody>
        </p:sp>
        <p:sp>
          <p:nvSpPr>
            <p:cNvPr id="13" name="Hexágono 12"/>
            <p:cNvSpPr/>
            <p:nvPr/>
          </p:nvSpPr>
          <p:spPr>
            <a:xfrm>
              <a:off x="1692975" y="2041452"/>
              <a:ext cx="737442" cy="635726"/>
            </a:xfrm>
            <a:prstGeom prst="hexagon">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085" y="2171288"/>
              <a:ext cx="373222" cy="376053"/>
            </a:xfrm>
            <a:prstGeom prst="rect">
              <a:avLst/>
            </a:prstGeom>
          </p:spPr>
        </p:pic>
      </p:grpSp>
      <p:grpSp>
        <p:nvGrpSpPr>
          <p:cNvPr id="12" name="Grupo 11"/>
          <p:cNvGrpSpPr/>
          <p:nvPr/>
        </p:nvGrpSpPr>
        <p:grpSpPr>
          <a:xfrm>
            <a:off x="5002935" y="2041452"/>
            <a:ext cx="2464350" cy="3085330"/>
            <a:chOff x="5002935" y="2041452"/>
            <a:chExt cx="2464350" cy="3085330"/>
          </a:xfrm>
        </p:grpSpPr>
        <p:sp>
          <p:nvSpPr>
            <p:cNvPr id="8" name="CuadroTexto 7"/>
            <p:cNvSpPr txBox="1"/>
            <p:nvPr/>
          </p:nvSpPr>
          <p:spPr>
            <a:xfrm>
              <a:off x="5002935" y="3803343"/>
              <a:ext cx="2464350" cy="1323439"/>
            </a:xfrm>
            <a:prstGeom prst="rect">
              <a:avLst/>
            </a:prstGeom>
            <a:noFill/>
          </p:spPr>
          <p:txBody>
            <a:bodyPr wrap="square" rtlCol="0">
              <a:spAutoFit/>
            </a:bodyPr>
            <a:lstStyle/>
            <a:p>
              <a:r>
                <a:rPr lang="es-MX" sz="1600" dirty="0" smtClean="0">
                  <a:latin typeface="Gotham Light" pitchFamily="50" charset="0"/>
                </a:rPr>
                <a:t>Evalúa </a:t>
              </a:r>
              <a:r>
                <a:rPr lang="es-MX" sz="1600" dirty="0">
                  <a:latin typeface="Gotham Light" pitchFamily="50" charset="0"/>
                </a:rPr>
                <a:t>todo lo que ocurre y ofrece comentarios para mejorar futuras sesiones.</a:t>
              </a:r>
              <a:endParaRPr lang="es-MX" sz="1200" dirty="0">
                <a:latin typeface="Gotham Light" pitchFamily="50" charset="0"/>
              </a:endParaRPr>
            </a:p>
          </p:txBody>
        </p:sp>
        <p:sp>
          <p:nvSpPr>
            <p:cNvPr id="9" name="CuadroTexto 8"/>
            <p:cNvSpPr txBox="1"/>
            <p:nvPr/>
          </p:nvSpPr>
          <p:spPr>
            <a:xfrm>
              <a:off x="5005364" y="2899342"/>
              <a:ext cx="1756058" cy="830997"/>
            </a:xfrm>
            <a:prstGeom prst="rect">
              <a:avLst/>
            </a:prstGeom>
            <a:noFill/>
          </p:spPr>
          <p:txBody>
            <a:bodyPr wrap="none" rtlCol="0">
              <a:spAutoFit/>
            </a:bodyPr>
            <a:lstStyle/>
            <a:p>
              <a:r>
                <a:rPr lang="es-MX" sz="2400" dirty="0" smtClean="0">
                  <a:solidFill>
                    <a:srgbClr val="004063"/>
                  </a:solidFill>
                  <a:latin typeface="Gotham Bold" pitchFamily="50" charset="0"/>
                </a:rPr>
                <a:t>Evaluador</a:t>
              </a:r>
            </a:p>
            <a:p>
              <a:r>
                <a:rPr lang="es-MX" sz="2400" dirty="0" smtClean="0">
                  <a:solidFill>
                    <a:srgbClr val="004063"/>
                  </a:solidFill>
                  <a:latin typeface="Gotham Bold" pitchFamily="50" charset="0"/>
                </a:rPr>
                <a:t>General</a:t>
              </a:r>
              <a:endParaRPr lang="es-MX" sz="2400" dirty="0">
                <a:solidFill>
                  <a:srgbClr val="004063"/>
                </a:solidFill>
                <a:latin typeface="Gotham Bold" pitchFamily="50" charset="0"/>
              </a:endParaRPr>
            </a:p>
          </p:txBody>
        </p:sp>
        <p:sp>
          <p:nvSpPr>
            <p:cNvPr id="14" name="Hexágono 13"/>
            <p:cNvSpPr/>
            <p:nvPr/>
          </p:nvSpPr>
          <p:spPr>
            <a:xfrm>
              <a:off x="5005364" y="2041452"/>
              <a:ext cx="737442" cy="635726"/>
            </a:xfrm>
            <a:prstGeom prst="hexagon">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9443" y="2149883"/>
              <a:ext cx="372817" cy="386401"/>
            </a:xfrm>
            <a:prstGeom prst="rect">
              <a:avLst/>
            </a:prstGeom>
          </p:spPr>
        </p:pic>
      </p:grpSp>
      <p:grpSp>
        <p:nvGrpSpPr>
          <p:cNvPr id="21" name="Grupo 20"/>
          <p:cNvGrpSpPr/>
          <p:nvPr/>
        </p:nvGrpSpPr>
        <p:grpSpPr>
          <a:xfrm>
            <a:off x="8120757" y="2041452"/>
            <a:ext cx="2698269" cy="2300500"/>
            <a:chOff x="8120757" y="2041452"/>
            <a:chExt cx="2698269" cy="2300500"/>
          </a:xfrm>
        </p:grpSpPr>
        <p:sp>
          <p:nvSpPr>
            <p:cNvPr id="15" name="CuadroTexto 14"/>
            <p:cNvSpPr txBox="1"/>
            <p:nvPr/>
          </p:nvSpPr>
          <p:spPr>
            <a:xfrm>
              <a:off x="8120757" y="3510955"/>
              <a:ext cx="2698269" cy="830997"/>
            </a:xfrm>
            <a:prstGeom prst="rect">
              <a:avLst/>
            </a:prstGeom>
            <a:noFill/>
          </p:spPr>
          <p:txBody>
            <a:bodyPr wrap="square" rtlCol="0">
              <a:spAutoFit/>
            </a:bodyPr>
            <a:lstStyle/>
            <a:p>
              <a:r>
                <a:rPr lang="es-MX" sz="1600" dirty="0" smtClean="0">
                  <a:latin typeface="Gotham Light" pitchFamily="50" charset="0"/>
                </a:rPr>
                <a:t>Es quien presenta </a:t>
              </a:r>
              <a:r>
                <a:rPr lang="es-MX" sz="1600" dirty="0">
                  <a:latin typeface="Gotham Light" pitchFamily="50" charset="0"/>
                </a:rPr>
                <a:t>a los oradores y </a:t>
              </a:r>
              <a:r>
                <a:rPr lang="es-MX" sz="1600" dirty="0" smtClean="0">
                  <a:latin typeface="Gotham Light" pitchFamily="50" charset="0"/>
                </a:rPr>
                <a:t>hace </a:t>
              </a:r>
              <a:r>
                <a:rPr lang="es-MX" sz="1600" dirty="0">
                  <a:latin typeface="Gotham Light" pitchFamily="50" charset="0"/>
                </a:rPr>
                <a:t>que se desarrolle la sesión.</a:t>
              </a:r>
              <a:endParaRPr lang="es-MX" sz="1100" dirty="0">
                <a:latin typeface="Gotham Light" pitchFamily="50" charset="0"/>
              </a:endParaRPr>
            </a:p>
          </p:txBody>
        </p:sp>
        <p:sp>
          <p:nvSpPr>
            <p:cNvPr id="16" name="CuadroTexto 15"/>
            <p:cNvSpPr txBox="1"/>
            <p:nvPr/>
          </p:nvSpPr>
          <p:spPr>
            <a:xfrm>
              <a:off x="8120757" y="2899342"/>
              <a:ext cx="2082814" cy="461665"/>
            </a:xfrm>
            <a:prstGeom prst="rect">
              <a:avLst/>
            </a:prstGeom>
            <a:noFill/>
          </p:spPr>
          <p:txBody>
            <a:bodyPr wrap="none" rtlCol="0">
              <a:spAutoFit/>
            </a:bodyPr>
            <a:lstStyle/>
            <a:p>
              <a:r>
                <a:rPr lang="es-MX" sz="2400" dirty="0" err="1" smtClean="0">
                  <a:solidFill>
                    <a:srgbClr val="004063"/>
                  </a:solidFill>
                  <a:latin typeface="Gotham Bold" pitchFamily="50" charset="0"/>
                </a:rPr>
                <a:t>Toastmaster</a:t>
              </a:r>
              <a:endParaRPr lang="es-MX" sz="2400" dirty="0">
                <a:solidFill>
                  <a:srgbClr val="004063"/>
                </a:solidFill>
                <a:latin typeface="Gotham Bold" pitchFamily="50" charset="0"/>
              </a:endParaRPr>
            </a:p>
          </p:txBody>
        </p:sp>
        <p:sp>
          <p:nvSpPr>
            <p:cNvPr id="17" name="Hexágono 16"/>
            <p:cNvSpPr/>
            <p:nvPr/>
          </p:nvSpPr>
          <p:spPr>
            <a:xfrm>
              <a:off x="8120757" y="2041452"/>
              <a:ext cx="737442" cy="635726"/>
            </a:xfrm>
            <a:prstGeom prst="hexagon">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7031" y="2171288"/>
              <a:ext cx="384894" cy="386402"/>
            </a:xfrm>
            <a:prstGeom prst="rect">
              <a:avLst/>
            </a:prstGeom>
          </p:spPr>
        </p:pic>
      </p:grpSp>
    </p:spTree>
    <p:extLst>
      <p:ext uri="{BB962C8B-B14F-4D97-AF65-F5344CB8AC3E}">
        <p14:creationId xmlns:p14="http://schemas.microsoft.com/office/powerpoint/2010/main" val="193752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Conector recto 18"/>
          <p:cNvCxnSpPr/>
          <p:nvPr/>
        </p:nvCxnSpPr>
        <p:spPr>
          <a:xfrm>
            <a:off x="4625162" y="1924494"/>
            <a:ext cx="0" cy="3402343"/>
          </a:xfrm>
          <a:prstGeom prst="line">
            <a:avLst/>
          </a:prstGeom>
          <a:ln w="19050">
            <a:solidFill>
              <a:srgbClr val="004063"/>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7740555" y="1924494"/>
            <a:ext cx="0" cy="3402343"/>
          </a:xfrm>
          <a:prstGeom prst="line">
            <a:avLst/>
          </a:prstGeom>
          <a:ln w="19050">
            <a:solidFill>
              <a:srgbClr val="004063"/>
            </a:solidFill>
          </a:ln>
        </p:spPr>
        <p:style>
          <a:lnRef idx="1">
            <a:schemeClr val="accent1"/>
          </a:lnRef>
          <a:fillRef idx="0">
            <a:schemeClr val="accent1"/>
          </a:fillRef>
          <a:effectRef idx="0">
            <a:schemeClr val="accent1"/>
          </a:effectRef>
          <a:fontRef idx="minor">
            <a:schemeClr val="tx1"/>
          </a:fontRef>
        </p:style>
      </p:cxnSp>
      <p:grpSp>
        <p:nvGrpSpPr>
          <p:cNvPr id="6" name="Grupo 5"/>
          <p:cNvGrpSpPr/>
          <p:nvPr/>
        </p:nvGrpSpPr>
        <p:grpSpPr>
          <a:xfrm>
            <a:off x="1692975" y="2041452"/>
            <a:ext cx="2698269" cy="4070215"/>
            <a:chOff x="1692975" y="2041452"/>
            <a:chExt cx="2698269" cy="4070215"/>
          </a:xfrm>
        </p:grpSpPr>
        <p:sp>
          <p:nvSpPr>
            <p:cNvPr id="3" name="CuadroTexto 2"/>
            <p:cNvSpPr txBox="1"/>
            <p:nvPr/>
          </p:nvSpPr>
          <p:spPr>
            <a:xfrm>
              <a:off x="1692975" y="3803343"/>
              <a:ext cx="2698269" cy="2308324"/>
            </a:xfrm>
            <a:prstGeom prst="rect">
              <a:avLst/>
            </a:prstGeom>
            <a:noFill/>
          </p:spPr>
          <p:txBody>
            <a:bodyPr wrap="square" rtlCol="0">
              <a:spAutoFit/>
            </a:bodyPr>
            <a:lstStyle/>
            <a:p>
              <a:r>
                <a:rPr lang="es-MX" sz="1600" dirty="0" smtClean="0">
                  <a:latin typeface="Gotham Light" pitchFamily="50" charset="0"/>
                </a:rPr>
                <a:t>Presenta </a:t>
              </a:r>
              <a:r>
                <a:rPr lang="es-MX" sz="1600" dirty="0">
                  <a:latin typeface="Gotham Light" pitchFamily="50" charset="0"/>
                </a:rPr>
                <a:t>palabras </a:t>
              </a:r>
              <a:r>
                <a:rPr lang="es-MX" sz="1600" dirty="0" smtClean="0">
                  <a:latin typeface="Gotham Light" pitchFamily="50" charset="0"/>
                </a:rPr>
                <a:t>nuevas a los socios, </a:t>
              </a:r>
              <a:r>
                <a:rPr lang="es-MX" sz="1600" dirty="0">
                  <a:latin typeface="Gotham Light" pitchFamily="50" charset="0"/>
                </a:rPr>
                <a:t>escucha cómo hablan y </a:t>
              </a:r>
              <a:r>
                <a:rPr lang="es-MX" sz="1600" dirty="0" smtClean="0">
                  <a:latin typeface="Gotham Light" pitchFamily="50" charset="0"/>
                </a:rPr>
                <a:t>ofrece </a:t>
              </a:r>
              <a:r>
                <a:rPr lang="es-MX" sz="1600" dirty="0">
                  <a:latin typeface="Gotham Light" pitchFamily="50" charset="0"/>
                </a:rPr>
                <a:t>comentarios para ayudar a los socios </a:t>
              </a:r>
              <a:r>
                <a:rPr lang="es-MX" sz="1600" dirty="0" smtClean="0">
                  <a:latin typeface="Gotham Light" pitchFamily="50" charset="0"/>
                </a:rPr>
                <a:t>a </a:t>
              </a:r>
              <a:r>
                <a:rPr lang="es-MX" sz="1600" dirty="0">
                  <a:latin typeface="Gotham Light" pitchFamily="50" charset="0"/>
                </a:rPr>
                <a:t>mejorar sus habilidades de lenguaje y ampliar su vocabulario.</a:t>
              </a:r>
            </a:p>
            <a:p>
              <a:endParaRPr lang="es-MX" sz="1400" dirty="0">
                <a:latin typeface="Gotham Light" pitchFamily="50" charset="0"/>
              </a:endParaRPr>
            </a:p>
          </p:txBody>
        </p:sp>
        <p:sp>
          <p:nvSpPr>
            <p:cNvPr id="4" name="CuadroTexto 3"/>
            <p:cNvSpPr txBox="1"/>
            <p:nvPr/>
          </p:nvSpPr>
          <p:spPr>
            <a:xfrm>
              <a:off x="1692975" y="2899342"/>
              <a:ext cx="1876219" cy="830997"/>
            </a:xfrm>
            <a:prstGeom prst="rect">
              <a:avLst/>
            </a:prstGeom>
            <a:noFill/>
          </p:spPr>
          <p:txBody>
            <a:bodyPr wrap="none" rtlCol="0">
              <a:spAutoFit/>
            </a:bodyPr>
            <a:lstStyle/>
            <a:p>
              <a:r>
                <a:rPr lang="es-MX" sz="2400" dirty="0" smtClean="0">
                  <a:solidFill>
                    <a:srgbClr val="004063"/>
                  </a:solidFill>
                  <a:latin typeface="Gotham Bold" pitchFamily="50" charset="0"/>
                </a:rPr>
                <a:t>Evaluador</a:t>
              </a:r>
            </a:p>
            <a:p>
              <a:r>
                <a:rPr lang="es-MX" sz="2400" dirty="0" smtClean="0">
                  <a:solidFill>
                    <a:srgbClr val="004063"/>
                  </a:solidFill>
                  <a:latin typeface="Gotham Bold" pitchFamily="50" charset="0"/>
                </a:rPr>
                <a:t>Gramatical</a:t>
              </a:r>
            </a:p>
          </p:txBody>
        </p:sp>
        <p:sp>
          <p:nvSpPr>
            <p:cNvPr id="13" name="Hexágono 12"/>
            <p:cNvSpPr/>
            <p:nvPr/>
          </p:nvSpPr>
          <p:spPr>
            <a:xfrm>
              <a:off x="1692975" y="2041452"/>
              <a:ext cx="737442" cy="635726"/>
            </a:xfrm>
            <a:prstGeom prst="hexagon">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568" y="2156687"/>
              <a:ext cx="372817" cy="386401"/>
            </a:xfrm>
            <a:prstGeom prst="rect">
              <a:avLst/>
            </a:prstGeom>
          </p:spPr>
        </p:pic>
      </p:grpSp>
      <p:grpSp>
        <p:nvGrpSpPr>
          <p:cNvPr id="7" name="Grupo 6"/>
          <p:cNvGrpSpPr/>
          <p:nvPr/>
        </p:nvGrpSpPr>
        <p:grpSpPr>
          <a:xfrm>
            <a:off x="5005364" y="2041452"/>
            <a:ext cx="2468200" cy="3577773"/>
            <a:chOff x="5005364" y="2041452"/>
            <a:chExt cx="2468200" cy="3577773"/>
          </a:xfrm>
        </p:grpSpPr>
        <p:sp>
          <p:nvSpPr>
            <p:cNvPr id="8" name="CuadroTexto 7"/>
            <p:cNvSpPr txBox="1"/>
            <p:nvPr/>
          </p:nvSpPr>
          <p:spPr>
            <a:xfrm>
              <a:off x="5009214" y="3803343"/>
              <a:ext cx="2464350" cy="1815882"/>
            </a:xfrm>
            <a:prstGeom prst="rect">
              <a:avLst/>
            </a:prstGeom>
            <a:noFill/>
          </p:spPr>
          <p:txBody>
            <a:bodyPr wrap="square" rtlCol="0">
              <a:spAutoFit/>
            </a:bodyPr>
            <a:lstStyle/>
            <a:p>
              <a:r>
                <a:rPr lang="es-MX" sz="1600" dirty="0" smtClean="0">
                  <a:latin typeface="Gotham Light" pitchFamily="50" charset="0"/>
                </a:rPr>
                <a:t>Ayuda </a:t>
              </a:r>
              <a:r>
                <a:rPr lang="es-MX" sz="1600" dirty="0">
                  <a:latin typeface="Gotham Light" pitchFamily="50" charset="0"/>
                </a:rPr>
                <a:t>a los oradores a realizar un seguimiento de las muletillas y sonidos que usan y les presenta un informe al final de la sesión.</a:t>
              </a:r>
              <a:endParaRPr lang="es-MX" sz="1100" dirty="0">
                <a:latin typeface="Gotham Light" pitchFamily="50" charset="0"/>
              </a:endParaRPr>
            </a:p>
          </p:txBody>
        </p:sp>
        <p:sp>
          <p:nvSpPr>
            <p:cNvPr id="9" name="CuadroTexto 8"/>
            <p:cNvSpPr txBox="1"/>
            <p:nvPr/>
          </p:nvSpPr>
          <p:spPr>
            <a:xfrm>
              <a:off x="5005364" y="2899342"/>
              <a:ext cx="2146870" cy="830997"/>
            </a:xfrm>
            <a:prstGeom prst="rect">
              <a:avLst/>
            </a:prstGeom>
            <a:noFill/>
          </p:spPr>
          <p:txBody>
            <a:bodyPr wrap="none" rtlCol="0">
              <a:spAutoFit/>
            </a:bodyPr>
            <a:lstStyle/>
            <a:p>
              <a:r>
                <a:rPr lang="es-MX" sz="2400" dirty="0" smtClean="0">
                  <a:solidFill>
                    <a:srgbClr val="004063"/>
                  </a:solidFill>
                  <a:latin typeface="Gotham Bold" pitchFamily="50" charset="0"/>
                </a:rPr>
                <a:t>Contador de</a:t>
              </a:r>
            </a:p>
            <a:p>
              <a:r>
                <a:rPr lang="es-MX" sz="2400" dirty="0" smtClean="0">
                  <a:solidFill>
                    <a:srgbClr val="004063"/>
                  </a:solidFill>
                  <a:latin typeface="Gotham Bold" pitchFamily="50" charset="0"/>
                </a:rPr>
                <a:t>Muletillas</a:t>
              </a:r>
              <a:endParaRPr lang="es-MX" sz="2400" dirty="0">
                <a:solidFill>
                  <a:srgbClr val="004063"/>
                </a:solidFill>
                <a:latin typeface="Gotham Bold" pitchFamily="50" charset="0"/>
              </a:endParaRPr>
            </a:p>
          </p:txBody>
        </p:sp>
        <p:sp>
          <p:nvSpPr>
            <p:cNvPr id="14" name="Hexágono 13"/>
            <p:cNvSpPr/>
            <p:nvPr/>
          </p:nvSpPr>
          <p:spPr>
            <a:xfrm>
              <a:off x="5005364" y="2041452"/>
              <a:ext cx="737442" cy="635726"/>
            </a:xfrm>
            <a:prstGeom prst="hexagon">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1025" y="2148921"/>
              <a:ext cx="285357" cy="401933"/>
            </a:xfrm>
            <a:prstGeom prst="rect">
              <a:avLst/>
            </a:prstGeom>
          </p:spPr>
        </p:pic>
      </p:grpSp>
      <p:grpSp>
        <p:nvGrpSpPr>
          <p:cNvPr id="10" name="Grupo 9"/>
          <p:cNvGrpSpPr/>
          <p:nvPr/>
        </p:nvGrpSpPr>
        <p:grpSpPr>
          <a:xfrm>
            <a:off x="8120757" y="2041452"/>
            <a:ext cx="2698269" cy="3331551"/>
            <a:chOff x="8120757" y="2041452"/>
            <a:chExt cx="2698269" cy="3331551"/>
          </a:xfrm>
        </p:grpSpPr>
        <p:sp>
          <p:nvSpPr>
            <p:cNvPr id="15" name="CuadroTexto 14"/>
            <p:cNvSpPr txBox="1"/>
            <p:nvPr/>
          </p:nvSpPr>
          <p:spPr>
            <a:xfrm>
              <a:off x="8120757" y="3803343"/>
              <a:ext cx="2698269" cy="1569660"/>
            </a:xfrm>
            <a:prstGeom prst="rect">
              <a:avLst/>
            </a:prstGeom>
            <a:noFill/>
          </p:spPr>
          <p:txBody>
            <a:bodyPr wrap="square" rtlCol="0">
              <a:spAutoFit/>
            </a:bodyPr>
            <a:lstStyle/>
            <a:p>
              <a:r>
                <a:rPr lang="es-MX" sz="1600" dirty="0" smtClean="0">
                  <a:latin typeface="Gotham Light" pitchFamily="50" charset="0"/>
                </a:rPr>
                <a:t>El </a:t>
              </a:r>
              <a:r>
                <a:rPr lang="es-MX" sz="1600" dirty="0">
                  <a:latin typeface="Gotham Light" pitchFamily="50" charset="0"/>
                </a:rPr>
                <a:t>club puede tener otros participantes de la sesión, tales como relator de chistes, parlamentario y experto en palabras. </a:t>
              </a:r>
              <a:endParaRPr lang="es-MX" sz="1050" dirty="0">
                <a:latin typeface="Gotham Light" pitchFamily="50" charset="0"/>
              </a:endParaRPr>
            </a:p>
          </p:txBody>
        </p:sp>
        <p:sp>
          <p:nvSpPr>
            <p:cNvPr id="16" name="CuadroTexto 15"/>
            <p:cNvSpPr txBox="1"/>
            <p:nvPr/>
          </p:nvSpPr>
          <p:spPr>
            <a:xfrm>
              <a:off x="8120757" y="2899342"/>
              <a:ext cx="2238433" cy="830997"/>
            </a:xfrm>
            <a:prstGeom prst="rect">
              <a:avLst/>
            </a:prstGeom>
            <a:noFill/>
          </p:spPr>
          <p:txBody>
            <a:bodyPr wrap="none" rtlCol="0">
              <a:spAutoFit/>
            </a:bodyPr>
            <a:lstStyle/>
            <a:p>
              <a:r>
                <a:rPr lang="es-MX" sz="2400" dirty="0" smtClean="0">
                  <a:solidFill>
                    <a:srgbClr val="004063"/>
                  </a:solidFill>
                  <a:latin typeface="Gotham Bold" pitchFamily="50" charset="0"/>
                </a:rPr>
                <a:t>Participantes</a:t>
              </a:r>
            </a:p>
            <a:p>
              <a:r>
                <a:rPr lang="es-MX" sz="2400" dirty="0">
                  <a:solidFill>
                    <a:srgbClr val="004063"/>
                  </a:solidFill>
                  <a:latin typeface="Gotham Bold" pitchFamily="50" charset="0"/>
                </a:rPr>
                <a:t>O</a:t>
              </a:r>
              <a:r>
                <a:rPr lang="es-MX" sz="2400" dirty="0" smtClean="0">
                  <a:solidFill>
                    <a:srgbClr val="004063"/>
                  </a:solidFill>
                  <a:latin typeface="Gotham Bold" pitchFamily="50" charset="0"/>
                </a:rPr>
                <a:t>pcionales</a:t>
              </a:r>
            </a:p>
          </p:txBody>
        </p:sp>
        <p:sp>
          <p:nvSpPr>
            <p:cNvPr id="17" name="Hexágono 16"/>
            <p:cNvSpPr/>
            <p:nvPr/>
          </p:nvSpPr>
          <p:spPr>
            <a:xfrm>
              <a:off x="8120757" y="2041452"/>
              <a:ext cx="737442" cy="635726"/>
            </a:xfrm>
            <a:prstGeom prst="hexagon">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8119" y="2148921"/>
              <a:ext cx="402326" cy="401932"/>
            </a:xfrm>
            <a:prstGeom prst="rect">
              <a:avLst/>
            </a:prstGeom>
          </p:spPr>
        </p:pic>
      </p:grpSp>
    </p:spTree>
    <p:extLst>
      <p:ext uri="{BB962C8B-B14F-4D97-AF65-F5344CB8AC3E}">
        <p14:creationId xmlns:p14="http://schemas.microsoft.com/office/powerpoint/2010/main" val="16780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p:cNvSpPr/>
          <p:nvPr/>
        </p:nvSpPr>
        <p:spPr>
          <a:xfrm>
            <a:off x="0" y="0"/>
            <a:ext cx="12192000" cy="3317358"/>
          </a:xfrm>
          <a:prstGeom prst="rect">
            <a:avLst/>
          </a:prstGeom>
          <a:blipFill dpi="0" rotWithShape="1">
            <a:blip r:embed="rId2" cstate="print">
              <a:extLst>
                <a:ext uri="{28A0092B-C50C-407E-A947-70E740481C1C}">
                  <a14:useLocalDpi xmlns:a14="http://schemas.microsoft.com/office/drawing/2010/main" val="0"/>
                </a:ext>
              </a:extLst>
            </a:blip>
            <a:srcRect/>
            <a:stretch>
              <a:fillRect t="-41817" b="-1031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p:cNvSpPr/>
          <p:nvPr/>
        </p:nvSpPr>
        <p:spPr>
          <a:xfrm>
            <a:off x="7061" y="0"/>
            <a:ext cx="12192000" cy="3317358"/>
          </a:xfrm>
          <a:prstGeom prst="rect">
            <a:avLst/>
          </a:prstGeom>
          <a:solidFill>
            <a:srgbClr val="00233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p:cNvSpPr/>
          <p:nvPr/>
        </p:nvSpPr>
        <p:spPr>
          <a:xfrm>
            <a:off x="1" y="3315956"/>
            <a:ext cx="12199060" cy="3542044"/>
          </a:xfrm>
          <a:prstGeom prst="rect">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p:nvSpPr>
        <p:spPr>
          <a:xfrm>
            <a:off x="2920162" y="1044751"/>
            <a:ext cx="6351675" cy="646331"/>
          </a:xfrm>
          <a:prstGeom prst="rect">
            <a:avLst/>
          </a:prstGeom>
          <a:noFill/>
        </p:spPr>
        <p:txBody>
          <a:bodyPr wrap="none" rtlCol="0">
            <a:spAutoFit/>
          </a:bodyPr>
          <a:lstStyle/>
          <a:p>
            <a:pPr algn="r"/>
            <a:r>
              <a:rPr lang="es-MX" sz="3600" dirty="0" smtClean="0">
                <a:solidFill>
                  <a:schemeClr val="bg1"/>
                </a:solidFill>
                <a:latin typeface="Gotham Bold" pitchFamily="50" charset="0"/>
              </a:rPr>
              <a:t>Comité ejecutivo </a:t>
            </a:r>
            <a:r>
              <a:rPr lang="es-MX" sz="3600" dirty="0" smtClean="0">
                <a:solidFill>
                  <a:schemeClr val="bg1"/>
                </a:solidFill>
                <a:latin typeface="Gotham Light" pitchFamily="50" charset="0"/>
              </a:rPr>
              <a:t>del Club</a:t>
            </a:r>
            <a:endParaRPr lang="es-MX" sz="3600" dirty="0">
              <a:solidFill>
                <a:schemeClr val="bg1"/>
              </a:solidFill>
              <a:latin typeface="Gotham Light" pitchFamily="50" charset="0"/>
            </a:endParaRPr>
          </a:p>
        </p:txBody>
      </p:sp>
      <p:grpSp>
        <p:nvGrpSpPr>
          <p:cNvPr id="16" name="Grupo 15"/>
          <p:cNvGrpSpPr/>
          <p:nvPr/>
        </p:nvGrpSpPr>
        <p:grpSpPr>
          <a:xfrm>
            <a:off x="149311" y="2690039"/>
            <a:ext cx="3816580" cy="3732026"/>
            <a:chOff x="149311" y="2690039"/>
            <a:chExt cx="3816580" cy="3732026"/>
          </a:xfrm>
        </p:grpSpPr>
        <p:sp>
          <p:nvSpPr>
            <p:cNvPr id="5" name="Rectángulo 4"/>
            <p:cNvSpPr/>
            <p:nvPr/>
          </p:nvSpPr>
          <p:spPr>
            <a:xfrm>
              <a:off x="446515" y="2690039"/>
              <a:ext cx="3519376" cy="3732026"/>
            </a:xfrm>
            <a:prstGeom prst="rect">
              <a:avLst/>
            </a:prstGeom>
            <a:solidFill>
              <a:schemeClr val="bg1"/>
            </a:solidFill>
            <a:ln w="28575">
              <a:solidFill>
                <a:srgbClr val="FFE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857068" y="3969830"/>
              <a:ext cx="2698269" cy="2062103"/>
            </a:xfrm>
            <a:prstGeom prst="rect">
              <a:avLst/>
            </a:prstGeom>
            <a:noFill/>
          </p:spPr>
          <p:txBody>
            <a:bodyPr wrap="square" rtlCol="0">
              <a:spAutoFit/>
            </a:bodyPr>
            <a:lstStyle/>
            <a:p>
              <a:r>
                <a:rPr lang="es-MX" sz="1600" dirty="0" smtClean="0">
                  <a:latin typeface="Gotham Book" pitchFamily="50" charset="0"/>
                </a:rPr>
                <a:t>Es </a:t>
              </a:r>
              <a:r>
                <a:rPr lang="es-MX" sz="1600" dirty="0">
                  <a:latin typeface="Gotham Book" pitchFamily="50" charset="0"/>
                </a:rPr>
                <a:t>el director ejecutivo responsable de la supervisión y el funcionamiento del club. </a:t>
              </a:r>
              <a:r>
                <a:rPr lang="es-MX" sz="1600" dirty="0" smtClean="0">
                  <a:latin typeface="Gotham Book" pitchFamily="50" charset="0"/>
                </a:rPr>
                <a:t>Fija el </a:t>
              </a:r>
              <a:r>
                <a:rPr lang="es-MX" sz="1600" dirty="0">
                  <a:latin typeface="Gotham Book" pitchFamily="50" charset="0"/>
                </a:rPr>
                <a:t>tono del club y brinda liderazgo útil y de respaldo para todas las actividades.</a:t>
              </a:r>
              <a:endParaRPr lang="es-MX" sz="1400" dirty="0">
                <a:latin typeface="Gotham Book" pitchFamily="50" charset="0"/>
              </a:endParaRPr>
            </a:p>
          </p:txBody>
        </p:sp>
        <p:sp>
          <p:nvSpPr>
            <p:cNvPr id="4" name="CuadroTexto 3"/>
            <p:cNvSpPr txBox="1"/>
            <p:nvPr/>
          </p:nvSpPr>
          <p:spPr>
            <a:xfrm>
              <a:off x="916747" y="3085124"/>
              <a:ext cx="1852174" cy="461665"/>
            </a:xfrm>
            <a:prstGeom prst="rect">
              <a:avLst/>
            </a:prstGeom>
            <a:noFill/>
          </p:spPr>
          <p:txBody>
            <a:bodyPr wrap="none" rtlCol="0">
              <a:spAutoFit/>
            </a:bodyPr>
            <a:lstStyle/>
            <a:p>
              <a:r>
                <a:rPr lang="es-MX" sz="2400" dirty="0" smtClean="0">
                  <a:solidFill>
                    <a:srgbClr val="004063"/>
                  </a:solidFill>
                  <a:latin typeface="Gotham Bold" pitchFamily="50" charset="0"/>
                </a:rPr>
                <a:t>Presidente</a:t>
              </a:r>
              <a:endParaRPr lang="es-MX" sz="2400" dirty="0">
                <a:solidFill>
                  <a:srgbClr val="004063"/>
                </a:solidFill>
                <a:latin typeface="Gotham Bold" pitchFamily="50" charset="0"/>
              </a:endParaRPr>
            </a:p>
          </p:txBody>
        </p:sp>
        <p:sp>
          <p:nvSpPr>
            <p:cNvPr id="7" name="Triángulo isósceles 6"/>
            <p:cNvSpPr/>
            <p:nvPr/>
          </p:nvSpPr>
          <p:spPr>
            <a:xfrm rot="12600000">
              <a:off x="149311" y="3145368"/>
              <a:ext cx="557268" cy="470437"/>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9" name="Grupo 18"/>
          <p:cNvGrpSpPr/>
          <p:nvPr/>
        </p:nvGrpSpPr>
        <p:grpSpPr>
          <a:xfrm>
            <a:off x="4046170" y="2690039"/>
            <a:ext cx="3816580" cy="3732026"/>
            <a:chOff x="4046170" y="2690039"/>
            <a:chExt cx="3816580" cy="3732026"/>
          </a:xfrm>
        </p:grpSpPr>
        <p:sp>
          <p:nvSpPr>
            <p:cNvPr id="10" name="Rectángulo 9"/>
            <p:cNvSpPr/>
            <p:nvPr/>
          </p:nvSpPr>
          <p:spPr>
            <a:xfrm>
              <a:off x="4343374" y="2690039"/>
              <a:ext cx="3519376" cy="3732026"/>
            </a:xfrm>
            <a:prstGeom prst="rect">
              <a:avLst/>
            </a:prstGeom>
            <a:solidFill>
              <a:schemeClr val="bg1"/>
            </a:solidFill>
            <a:ln w="28575">
              <a:solidFill>
                <a:srgbClr val="FFE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4753927" y="3969830"/>
              <a:ext cx="2698269" cy="1815882"/>
            </a:xfrm>
            <a:prstGeom prst="rect">
              <a:avLst/>
            </a:prstGeom>
            <a:noFill/>
          </p:spPr>
          <p:txBody>
            <a:bodyPr wrap="square" rtlCol="0">
              <a:spAutoFit/>
            </a:bodyPr>
            <a:lstStyle/>
            <a:p>
              <a:r>
                <a:rPr lang="es-MX" sz="1600" dirty="0" smtClean="0">
                  <a:latin typeface="Gotham Book" pitchFamily="50" charset="0"/>
                </a:rPr>
                <a:t>Es </a:t>
              </a:r>
              <a:r>
                <a:rPr lang="es-MX" sz="1600" dirty="0">
                  <a:latin typeface="Gotham Book" pitchFamily="50" charset="0"/>
                </a:rPr>
                <a:t>responsable de planificar sesiones del club exitosas y de asegurarse de que cada uno de los socios tenga la posibilidad de lograr sus metas educativas.</a:t>
              </a:r>
              <a:endParaRPr lang="es-MX" sz="1200" dirty="0">
                <a:latin typeface="Gotham Book" pitchFamily="50" charset="0"/>
              </a:endParaRPr>
            </a:p>
          </p:txBody>
        </p:sp>
        <p:sp>
          <p:nvSpPr>
            <p:cNvPr id="9" name="CuadroTexto 8"/>
            <p:cNvSpPr txBox="1"/>
            <p:nvPr/>
          </p:nvSpPr>
          <p:spPr>
            <a:xfrm>
              <a:off x="4813606" y="3090729"/>
              <a:ext cx="2785378" cy="707886"/>
            </a:xfrm>
            <a:prstGeom prst="rect">
              <a:avLst/>
            </a:prstGeom>
            <a:noFill/>
          </p:spPr>
          <p:txBody>
            <a:bodyPr wrap="none" rtlCol="0">
              <a:spAutoFit/>
            </a:bodyPr>
            <a:lstStyle/>
            <a:p>
              <a:r>
                <a:rPr lang="es-MX" sz="2000" dirty="0" smtClean="0">
                  <a:solidFill>
                    <a:srgbClr val="004063"/>
                  </a:solidFill>
                  <a:latin typeface="Gotham Bold" pitchFamily="50" charset="0"/>
                </a:rPr>
                <a:t>Vicepresidente</a:t>
              </a:r>
            </a:p>
            <a:p>
              <a:r>
                <a:rPr lang="es-MX" sz="2000" dirty="0" smtClean="0">
                  <a:solidFill>
                    <a:srgbClr val="004063"/>
                  </a:solidFill>
                  <a:latin typeface="Gotham Bold" pitchFamily="50" charset="0"/>
                </a:rPr>
                <a:t>de Educación (VPE)</a:t>
              </a:r>
              <a:endParaRPr lang="es-MX" sz="2000" dirty="0">
                <a:solidFill>
                  <a:srgbClr val="004063"/>
                </a:solidFill>
                <a:latin typeface="Gotham Bold" pitchFamily="50" charset="0"/>
              </a:endParaRPr>
            </a:p>
          </p:txBody>
        </p:sp>
        <p:sp>
          <p:nvSpPr>
            <p:cNvPr id="11" name="Triángulo isósceles 10"/>
            <p:cNvSpPr/>
            <p:nvPr/>
          </p:nvSpPr>
          <p:spPr>
            <a:xfrm rot="12600000">
              <a:off x="4046170" y="3145368"/>
              <a:ext cx="557268" cy="470437"/>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CuadroTexto 5"/>
          <p:cNvSpPr txBox="1"/>
          <p:nvPr/>
        </p:nvSpPr>
        <p:spPr>
          <a:xfrm>
            <a:off x="1437410" y="1758049"/>
            <a:ext cx="10005237" cy="338554"/>
          </a:xfrm>
          <a:prstGeom prst="rect">
            <a:avLst/>
          </a:prstGeom>
          <a:noFill/>
        </p:spPr>
        <p:txBody>
          <a:bodyPr wrap="square" rtlCol="0">
            <a:spAutoFit/>
          </a:bodyPr>
          <a:lstStyle/>
          <a:p>
            <a:pPr algn="r"/>
            <a:r>
              <a:rPr lang="es-MX" sz="1600" dirty="0">
                <a:solidFill>
                  <a:schemeClr val="bg1"/>
                </a:solidFill>
                <a:latin typeface="Gotham Book" pitchFamily="50" charset="0"/>
              </a:rPr>
              <a:t>Todos los clubes tienen oficiales electos que aseguran la calidad y el éxito a largo plazo del club. </a:t>
            </a:r>
          </a:p>
        </p:txBody>
      </p:sp>
      <p:grpSp>
        <p:nvGrpSpPr>
          <p:cNvPr id="20" name="Grupo 19"/>
          <p:cNvGrpSpPr/>
          <p:nvPr/>
        </p:nvGrpSpPr>
        <p:grpSpPr>
          <a:xfrm>
            <a:off x="7943029" y="2690039"/>
            <a:ext cx="3816580" cy="3732026"/>
            <a:chOff x="7943029" y="2690039"/>
            <a:chExt cx="3816580" cy="3732026"/>
          </a:xfrm>
        </p:grpSpPr>
        <p:sp>
          <p:nvSpPr>
            <p:cNvPr id="14" name="Rectángulo 13"/>
            <p:cNvSpPr/>
            <p:nvPr/>
          </p:nvSpPr>
          <p:spPr>
            <a:xfrm>
              <a:off x="8240233" y="2690039"/>
              <a:ext cx="3519376" cy="3732026"/>
            </a:xfrm>
            <a:prstGeom prst="rect">
              <a:avLst/>
            </a:prstGeom>
            <a:solidFill>
              <a:schemeClr val="bg1"/>
            </a:solidFill>
            <a:ln w="28575">
              <a:solidFill>
                <a:srgbClr val="FFE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p:cNvSpPr txBox="1"/>
            <p:nvPr/>
          </p:nvSpPr>
          <p:spPr>
            <a:xfrm>
              <a:off x="8680625" y="3969830"/>
              <a:ext cx="2762022" cy="2062103"/>
            </a:xfrm>
            <a:prstGeom prst="rect">
              <a:avLst/>
            </a:prstGeom>
            <a:noFill/>
          </p:spPr>
          <p:txBody>
            <a:bodyPr wrap="square" rtlCol="0">
              <a:spAutoFit/>
            </a:bodyPr>
            <a:lstStyle/>
            <a:p>
              <a:r>
                <a:rPr lang="es-MX" sz="1600" dirty="0" smtClean="0">
                  <a:latin typeface="Gotham Book" pitchFamily="50" charset="0"/>
                </a:rPr>
                <a:t>Gestiona </a:t>
              </a:r>
              <a:r>
                <a:rPr lang="es-MX" sz="1600" dirty="0">
                  <a:latin typeface="Gotham Book" pitchFamily="50" charset="0"/>
                </a:rPr>
                <a:t>el proceso de traer invitados a las sesiones y alentarlos para que se conviertan en socios. </a:t>
              </a:r>
              <a:r>
                <a:rPr lang="es-MX" sz="1600" dirty="0" smtClean="0">
                  <a:latin typeface="Gotham Book" pitchFamily="50" charset="0"/>
                </a:rPr>
                <a:t>Mantiene </a:t>
              </a:r>
              <a:r>
                <a:rPr lang="es-MX" sz="1600" dirty="0">
                  <a:latin typeface="Gotham Book" pitchFamily="50" charset="0"/>
                </a:rPr>
                <a:t>un flujo constante de personas nuevas en el club.</a:t>
              </a:r>
            </a:p>
          </p:txBody>
        </p:sp>
        <p:sp>
          <p:nvSpPr>
            <p:cNvPr id="13" name="CuadroTexto 12"/>
            <p:cNvSpPr txBox="1"/>
            <p:nvPr/>
          </p:nvSpPr>
          <p:spPr>
            <a:xfrm>
              <a:off x="8710465" y="3090729"/>
              <a:ext cx="2702343" cy="707886"/>
            </a:xfrm>
            <a:prstGeom prst="rect">
              <a:avLst/>
            </a:prstGeom>
            <a:noFill/>
          </p:spPr>
          <p:txBody>
            <a:bodyPr wrap="none" rtlCol="0">
              <a:spAutoFit/>
            </a:bodyPr>
            <a:lstStyle/>
            <a:p>
              <a:r>
                <a:rPr lang="es-MX" sz="2000" dirty="0" smtClean="0">
                  <a:solidFill>
                    <a:srgbClr val="004063"/>
                  </a:solidFill>
                  <a:latin typeface="Gotham Bold" pitchFamily="50" charset="0"/>
                </a:rPr>
                <a:t>Vicepresidente</a:t>
              </a:r>
            </a:p>
            <a:p>
              <a:r>
                <a:rPr lang="es-MX" sz="2000" dirty="0" smtClean="0">
                  <a:solidFill>
                    <a:srgbClr val="004063"/>
                  </a:solidFill>
                  <a:latin typeface="Gotham Bold" pitchFamily="50" charset="0"/>
                </a:rPr>
                <a:t>De Afiliación (VPA)</a:t>
              </a:r>
              <a:endParaRPr lang="es-MX" sz="2000" dirty="0">
                <a:solidFill>
                  <a:srgbClr val="004063"/>
                </a:solidFill>
                <a:latin typeface="Gotham Bold" pitchFamily="50" charset="0"/>
              </a:endParaRPr>
            </a:p>
          </p:txBody>
        </p:sp>
        <p:sp>
          <p:nvSpPr>
            <p:cNvPr id="15" name="Triángulo isósceles 14"/>
            <p:cNvSpPr/>
            <p:nvPr/>
          </p:nvSpPr>
          <p:spPr>
            <a:xfrm rot="12600000">
              <a:off x="7943029" y="3145368"/>
              <a:ext cx="557268" cy="470437"/>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03425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upo 15"/>
          <p:cNvGrpSpPr/>
          <p:nvPr/>
        </p:nvGrpSpPr>
        <p:grpSpPr>
          <a:xfrm>
            <a:off x="191841" y="1562986"/>
            <a:ext cx="3816580" cy="3732027"/>
            <a:chOff x="191841" y="1562986"/>
            <a:chExt cx="3816580" cy="3732027"/>
          </a:xfrm>
        </p:grpSpPr>
        <p:sp>
          <p:nvSpPr>
            <p:cNvPr id="5" name="Rectángulo 4"/>
            <p:cNvSpPr/>
            <p:nvPr/>
          </p:nvSpPr>
          <p:spPr>
            <a:xfrm>
              <a:off x="489045" y="1562986"/>
              <a:ext cx="3519376" cy="3732027"/>
            </a:xfrm>
            <a:prstGeom prst="rect">
              <a:avLst/>
            </a:prstGeom>
            <a:noFill/>
            <a:ln w="28575">
              <a:solidFill>
                <a:srgbClr val="004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959277" y="3103322"/>
              <a:ext cx="2638590" cy="1323439"/>
            </a:xfrm>
            <a:prstGeom prst="rect">
              <a:avLst/>
            </a:prstGeom>
            <a:noFill/>
          </p:spPr>
          <p:txBody>
            <a:bodyPr wrap="square" rtlCol="0">
              <a:spAutoFit/>
            </a:bodyPr>
            <a:lstStyle/>
            <a:p>
              <a:r>
                <a:rPr lang="es-MX" sz="1600" dirty="0" smtClean="0">
                  <a:latin typeface="Gotham Book" pitchFamily="50" charset="0"/>
                </a:rPr>
                <a:t>Promociona </a:t>
              </a:r>
              <a:r>
                <a:rPr lang="es-MX" sz="1600" dirty="0">
                  <a:latin typeface="Gotham Book" pitchFamily="50" charset="0"/>
                </a:rPr>
                <a:t>al club en la comunidad e informa a los medios de comunicación sobre las noticias y los </a:t>
              </a:r>
              <a:r>
                <a:rPr lang="es-MX" sz="1600" dirty="0" smtClean="0">
                  <a:latin typeface="Gotham Book" pitchFamily="50" charset="0"/>
                </a:rPr>
                <a:t>beneficios. </a:t>
              </a:r>
              <a:endParaRPr lang="es-MX" sz="1600" dirty="0">
                <a:latin typeface="Gotham Book" pitchFamily="50" charset="0"/>
              </a:endParaRPr>
            </a:p>
          </p:txBody>
        </p:sp>
        <p:sp>
          <p:nvSpPr>
            <p:cNvPr id="4" name="CuadroTexto 3"/>
            <p:cNvSpPr txBox="1"/>
            <p:nvPr/>
          </p:nvSpPr>
          <p:spPr>
            <a:xfrm>
              <a:off x="959277" y="1958072"/>
              <a:ext cx="2676695" cy="1015663"/>
            </a:xfrm>
            <a:prstGeom prst="rect">
              <a:avLst/>
            </a:prstGeom>
            <a:noFill/>
          </p:spPr>
          <p:txBody>
            <a:bodyPr wrap="none" rtlCol="0">
              <a:spAutoFit/>
            </a:bodyPr>
            <a:lstStyle/>
            <a:p>
              <a:r>
                <a:rPr lang="es-MX" sz="2000" dirty="0" smtClean="0">
                  <a:solidFill>
                    <a:srgbClr val="004063"/>
                  </a:solidFill>
                  <a:latin typeface="Gotham Bold" pitchFamily="50" charset="0"/>
                </a:rPr>
                <a:t>Vicepresidente de</a:t>
              </a:r>
            </a:p>
            <a:p>
              <a:r>
                <a:rPr lang="es-MX" sz="2000" dirty="0" smtClean="0">
                  <a:solidFill>
                    <a:srgbClr val="004063"/>
                  </a:solidFill>
                  <a:latin typeface="Gotham Bold" pitchFamily="50" charset="0"/>
                </a:rPr>
                <a:t>relaciones públicas</a:t>
              </a:r>
            </a:p>
            <a:p>
              <a:r>
                <a:rPr lang="es-MX" sz="2000" dirty="0" smtClean="0">
                  <a:solidFill>
                    <a:srgbClr val="004063"/>
                  </a:solidFill>
                  <a:latin typeface="Gotham Bold" pitchFamily="50" charset="0"/>
                </a:rPr>
                <a:t>(VPRP)</a:t>
              </a:r>
              <a:endParaRPr lang="es-MX" sz="2000" dirty="0">
                <a:solidFill>
                  <a:srgbClr val="004063"/>
                </a:solidFill>
                <a:latin typeface="Gotham Bold" pitchFamily="50" charset="0"/>
              </a:endParaRPr>
            </a:p>
          </p:txBody>
        </p:sp>
        <p:sp>
          <p:nvSpPr>
            <p:cNvPr id="7" name="Triángulo isósceles 6"/>
            <p:cNvSpPr/>
            <p:nvPr/>
          </p:nvSpPr>
          <p:spPr>
            <a:xfrm rot="12600000">
              <a:off x="191841" y="2018316"/>
              <a:ext cx="557268" cy="470437"/>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8" name="Grupo 17"/>
          <p:cNvGrpSpPr/>
          <p:nvPr/>
        </p:nvGrpSpPr>
        <p:grpSpPr>
          <a:xfrm>
            <a:off x="4088700" y="1562987"/>
            <a:ext cx="3816580" cy="3732026"/>
            <a:chOff x="4088700" y="1562987"/>
            <a:chExt cx="3816580" cy="3732026"/>
          </a:xfrm>
        </p:grpSpPr>
        <p:sp>
          <p:nvSpPr>
            <p:cNvPr id="10" name="Rectángulo 9"/>
            <p:cNvSpPr/>
            <p:nvPr/>
          </p:nvSpPr>
          <p:spPr>
            <a:xfrm>
              <a:off x="4385904" y="1562987"/>
              <a:ext cx="3519376" cy="3732026"/>
            </a:xfrm>
            <a:prstGeom prst="rect">
              <a:avLst/>
            </a:prstGeom>
            <a:noFill/>
            <a:ln w="28575">
              <a:solidFill>
                <a:srgbClr val="004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4799102" y="2818184"/>
              <a:ext cx="2692980" cy="2062103"/>
            </a:xfrm>
            <a:prstGeom prst="rect">
              <a:avLst/>
            </a:prstGeom>
            <a:noFill/>
          </p:spPr>
          <p:txBody>
            <a:bodyPr wrap="square" rtlCol="0">
              <a:spAutoFit/>
            </a:bodyPr>
            <a:lstStyle/>
            <a:p>
              <a:r>
                <a:rPr lang="es-MX" sz="1600" dirty="0">
                  <a:latin typeface="Gotham Book" pitchFamily="50" charset="0"/>
                </a:rPr>
                <a:t>L</a:t>
              </a:r>
              <a:r>
                <a:rPr lang="es-MX" sz="1600" dirty="0" smtClean="0">
                  <a:latin typeface="Gotham Book" pitchFamily="50" charset="0"/>
                </a:rPr>
                <a:t>leva </a:t>
              </a:r>
              <a:r>
                <a:rPr lang="es-MX" sz="1600" dirty="0">
                  <a:latin typeface="Gotham Book" pitchFamily="50" charset="0"/>
                </a:rPr>
                <a:t>los registros del club, gestiona los archivos, maneja la correspondencia del club y controla las minutas de cada sesión del club y del comité ejecutivo.</a:t>
              </a:r>
              <a:endParaRPr lang="es-MX" sz="1100" dirty="0">
                <a:latin typeface="Gotham Book" pitchFamily="50" charset="0"/>
              </a:endParaRPr>
            </a:p>
          </p:txBody>
        </p:sp>
        <p:sp>
          <p:nvSpPr>
            <p:cNvPr id="9" name="CuadroTexto 8"/>
            <p:cNvSpPr txBox="1"/>
            <p:nvPr/>
          </p:nvSpPr>
          <p:spPr>
            <a:xfrm>
              <a:off x="4856136" y="1959753"/>
              <a:ext cx="1795876" cy="461665"/>
            </a:xfrm>
            <a:prstGeom prst="rect">
              <a:avLst/>
            </a:prstGeom>
            <a:noFill/>
          </p:spPr>
          <p:txBody>
            <a:bodyPr wrap="none" rtlCol="0">
              <a:spAutoFit/>
            </a:bodyPr>
            <a:lstStyle/>
            <a:p>
              <a:r>
                <a:rPr lang="es-MX" sz="2400" dirty="0" smtClean="0">
                  <a:solidFill>
                    <a:srgbClr val="004063"/>
                  </a:solidFill>
                  <a:latin typeface="Gotham Bold" pitchFamily="50" charset="0"/>
                </a:rPr>
                <a:t>Secretario</a:t>
              </a:r>
              <a:endParaRPr lang="es-MX" sz="2400" dirty="0">
                <a:solidFill>
                  <a:srgbClr val="004063"/>
                </a:solidFill>
                <a:latin typeface="Gotham Bold" pitchFamily="50" charset="0"/>
              </a:endParaRPr>
            </a:p>
          </p:txBody>
        </p:sp>
        <p:sp>
          <p:nvSpPr>
            <p:cNvPr id="11" name="Triángulo isósceles 10"/>
            <p:cNvSpPr/>
            <p:nvPr/>
          </p:nvSpPr>
          <p:spPr>
            <a:xfrm rot="12600000">
              <a:off x="4088700" y="2018316"/>
              <a:ext cx="557268" cy="470437"/>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9" name="Grupo 18"/>
          <p:cNvGrpSpPr/>
          <p:nvPr/>
        </p:nvGrpSpPr>
        <p:grpSpPr>
          <a:xfrm>
            <a:off x="7985559" y="1562987"/>
            <a:ext cx="3816580" cy="3732026"/>
            <a:chOff x="7985559" y="1562987"/>
            <a:chExt cx="3816580" cy="3732026"/>
          </a:xfrm>
        </p:grpSpPr>
        <p:sp>
          <p:nvSpPr>
            <p:cNvPr id="14" name="Rectángulo 13"/>
            <p:cNvSpPr/>
            <p:nvPr/>
          </p:nvSpPr>
          <p:spPr>
            <a:xfrm>
              <a:off x="8282763" y="1562987"/>
              <a:ext cx="3519376" cy="3732026"/>
            </a:xfrm>
            <a:prstGeom prst="rect">
              <a:avLst/>
            </a:prstGeom>
            <a:noFill/>
            <a:ln w="28575">
              <a:solidFill>
                <a:srgbClr val="004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p:cNvSpPr txBox="1"/>
            <p:nvPr/>
          </p:nvSpPr>
          <p:spPr>
            <a:xfrm>
              <a:off x="8723155" y="2842778"/>
              <a:ext cx="2762022" cy="2062103"/>
            </a:xfrm>
            <a:prstGeom prst="rect">
              <a:avLst/>
            </a:prstGeom>
            <a:noFill/>
          </p:spPr>
          <p:txBody>
            <a:bodyPr wrap="square" rtlCol="0">
              <a:spAutoFit/>
            </a:bodyPr>
            <a:lstStyle/>
            <a:p>
              <a:r>
                <a:rPr lang="es-MX" sz="1600" dirty="0" smtClean="0">
                  <a:latin typeface="Gotham Book" pitchFamily="50" charset="0"/>
                </a:rPr>
                <a:t>Es </a:t>
              </a:r>
              <a:r>
                <a:rPr lang="es-MX" sz="1600" dirty="0">
                  <a:latin typeface="Gotham Book" pitchFamily="50" charset="0"/>
                </a:rPr>
                <a:t>el contador del club. El tesorero administra la cuenta bancaria del club, emite cheques cuando lo aprueba el comité ejecutivo y deposita las cuotas u otros ingresos del club.</a:t>
              </a:r>
            </a:p>
          </p:txBody>
        </p:sp>
        <p:sp>
          <p:nvSpPr>
            <p:cNvPr id="13" name="CuadroTexto 12"/>
            <p:cNvSpPr txBox="1"/>
            <p:nvPr/>
          </p:nvSpPr>
          <p:spPr>
            <a:xfrm>
              <a:off x="8723155" y="1972050"/>
              <a:ext cx="1537729" cy="461665"/>
            </a:xfrm>
            <a:prstGeom prst="rect">
              <a:avLst/>
            </a:prstGeom>
            <a:noFill/>
          </p:spPr>
          <p:txBody>
            <a:bodyPr wrap="none" rtlCol="0">
              <a:spAutoFit/>
            </a:bodyPr>
            <a:lstStyle/>
            <a:p>
              <a:r>
                <a:rPr lang="es-MX" sz="2400" dirty="0" smtClean="0">
                  <a:solidFill>
                    <a:srgbClr val="004063"/>
                  </a:solidFill>
                  <a:latin typeface="Gotham Bold" pitchFamily="50" charset="0"/>
                </a:rPr>
                <a:t>Tesorero</a:t>
              </a:r>
              <a:endParaRPr lang="es-MX" sz="2400" dirty="0">
                <a:solidFill>
                  <a:srgbClr val="004063"/>
                </a:solidFill>
                <a:latin typeface="Gotham Bold" pitchFamily="50" charset="0"/>
              </a:endParaRPr>
            </a:p>
          </p:txBody>
        </p:sp>
        <p:sp>
          <p:nvSpPr>
            <p:cNvPr id="15" name="Triángulo isósceles 14"/>
            <p:cNvSpPr/>
            <p:nvPr/>
          </p:nvSpPr>
          <p:spPr>
            <a:xfrm rot="12600000">
              <a:off x="7985559" y="2018316"/>
              <a:ext cx="557268" cy="470437"/>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331692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p:cNvGrpSpPr/>
          <p:nvPr/>
        </p:nvGrpSpPr>
        <p:grpSpPr>
          <a:xfrm>
            <a:off x="2121677" y="1562987"/>
            <a:ext cx="3816580" cy="3732026"/>
            <a:chOff x="2121677" y="1562987"/>
            <a:chExt cx="3816580" cy="3732026"/>
          </a:xfrm>
        </p:grpSpPr>
        <p:sp>
          <p:nvSpPr>
            <p:cNvPr id="10" name="Rectángulo 9"/>
            <p:cNvSpPr/>
            <p:nvPr/>
          </p:nvSpPr>
          <p:spPr>
            <a:xfrm>
              <a:off x="2418881" y="1562987"/>
              <a:ext cx="3519376" cy="3732026"/>
            </a:xfrm>
            <a:prstGeom prst="rect">
              <a:avLst/>
            </a:prstGeom>
            <a:noFill/>
            <a:ln w="28575">
              <a:solidFill>
                <a:srgbClr val="004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2832079" y="2957490"/>
              <a:ext cx="2692980" cy="1815882"/>
            </a:xfrm>
            <a:prstGeom prst="rect">
              <a:avLst/>
            </a:prstGeom>
            <a:noFill/>
          </p:spPr>
          <p:txBody>
            <a:bodyPr wrap="square" rtlCol="0">
              <a:spAutoFit/>
            </a:bodyPr>
            <a:lstStyle/>
            <a:p>
              <a:r>
                <a:rPr lang="es-MX" sz="1600" dirty="0" smtClean="0">
                  <a:latin typeface="Gotham Book" pitchFamily="50" charset="0"/>
                </a:rPr>
                <a:t>Realiza </a:t>
              </a:r>
              <a:r>
                <a:rPr lang="es-MX" sz="1600" dirty="0">
                  <a:latin typeface="Gotham Book" pitchFamily="50" charset="0"/>
                </a:rPr>
                <a:t>el seguimiento del inventario físico. El SAA llega temprano para preparar el lugar de la sesión y se queda al final para guardar todo el equipo del club.</a:t>
              </a:r>
            </a:p>
          </p:txBody>
        </p:sp>
        <p:sp>
          <p:nvSpPr>
            <p:cNvPr id="9" name="CuadroTexto 8"/>
            <p:cNvSpPr txBox="1"/>
            <p:nvPr/>
          </p:nvSpPr>
          <p:spPr>
            <a:xfrm>
              <a:off x="2889113" y="1959753"/>
              <a:ext cx="1822935" cy="830997"/>
            </a:xfrm>
            <a:prstGeom prst="rect">
              <a:avLst/>
            </a:prstGeom>
            <a:noFill/>
          </p:spPr>
          <p:txBody>
            <a:bodyPr wrap="none" rtlCol="0">
              <a:spAutoFit/>
            </a:bodyPr>
            <a:lstStyle/>
            <a:p>
              <a:r>
                <a:rPr lang="es-MX" sz="2400" dirty="0" smtClean="0">
                  <a:solidFill>
                    <a:srgbClr val="004063"/>
                  </a:solidFill>
                  <a:latin typeface="Gotham Bold" pitchFamily="50" charset="0"/>
                </a:rPr>
                <a:t>Oficial de</a:t>
              </a:r>
            </a:p>
            <a:p>
              <a:r>
                <a:rPr lang="es-MX" sz="2400" dirty="0" smtClean="0">
                  <a:solidFill>
                    <a:srgbClr val="004063"/>
                  </a:solidFill>
                  <a:latin typeface="Gotham Bold" pitchFamily="50" charset="0"/>
                </a:rPr>
                <a:t>asambleas</a:t>
              </a:r>
              <a:endParaRPr lang="es-MX" sz="2400" dirty="0">
                <a:solidFill>
                  <a:srgbClr val="004063"/>
                </a:solidFill>
                <a:latin typeface="Gotham Bold" pitchFamily="50" charset="0"/>
              </a:endParaRPr>
            </a:p>
          </p:txBody>
        </p:sp>
        <p:sp>
          <p:nvSpPr>
            <p:cNvPr id="11" name="Triángulo isósceles 10"/>
            <p:cNvSpPr/>
            <p:nvPr/>
          </p:nvSpPr>
          <p:spPr>
            <a:xfrm rot="12600000">
              <a:off x="2121677" y="2018316"/>
              <a:ext cx="557268" cy="470437"/>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Grupo 5"/>
          <p:cNvGrpSpPr/>
          <p:nvPr/>
        </p:nvGrpSpPr>
        <p:grpSpPr>
          <a:xfrm>
            <a:off x="6018536" y="1562987"/>
            <a:ext cx="3816580" cy="3732026"/>
            <a:chOff x="6018536" y="1562987"/>
            <a:chExt cx="3816580" cy="3732026"/>
          </a:xfrm>
        </p:grpSpPr>
        <p:sp>
          <p:nvSpPr>
            <p:cNvPr id="14" name="Rectángulo 13"/>
            <p:cNvSpPr/>
            <p:nvPr/>
          </p:nvSpPr>
          <p:spPr>
            <a:xfrm>
              <a:off x="6315740" y="1562987"/>
              <a:ext cx="3519376" cy="3732026"/>
            </a:xfrm>
            <a:prstGeom prst="rect">
              <a:avLst/>
            </a:prstGeom>
            <a:noFill/>
            <a:ln w="28575">
              <a:solidFill>
                <a:srgbClr val="004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p:cNvSpPr txBox="1"/>
            <p:nvPr/>
          </p:nvSpPr>
          <p:spPr>
            <a:xfrm>
              <a:off x="6756132" y="2957490"/>
              <a:ext cx="2762022" cy="1077218"/>
            </a:xfrm>
            <a:prstGeom prst="rect">
              <a:avLst/>
            </a:prstGeom>
            <a:noFill/>
          </p:spPr>
          <p:txBody>
            <a:bodyPr wrap="square" rtlCol="0">
              <a:spAutoFit/>
            </a:bodyPr>
            <a:lstStyle/>
            <a:p>
              <a:r>
                <a:rPr lang="es-MX" sz="1600" dirty="0">
                  <a:latin typeface="Gotham Book" pitchFamily="50" charset="0"/>
                </a:rPr>
                <a:t>Este oficial sirve como guía y recurso para los oficiales y socios del club.</a:t>
              </a:r>
            </a:p>
          </p:txBody>
        </p:sp>
        <p:sp>
          <p:nvSpPr>
            <p:cNvPr id="13" name="CuadroTexto 12"/>
            <p:cNvSpPr txBox="1"/>
            <p:nvPr/>
          </p:nvSpPr>
          <p:spPr>
            <a:xfrm>
              <a:off x="6756132" y="1972050"/>
              <a:ext cx="2665153" cy="707886"/>
            </a:xfrm>
            <a:prstGeom prst="rect">
              <a:avLst/>
            </a:prstGeom>
            <a:noFill/>
          </p:spPr>
          <p:txBody>
            <a:bodyPr wrap="none" rtlCol="0">
              <a:spAutoFit/>
            </a:bodyPr>
            <a:lstStyle/>
            <a:p>
              <a:r>
                <a:rPr lang="es-MX" sz="2000" dirty="0" smtClean="0">
                  <a:solidFill>
                    <a:srgbClr val="004063"/>
                  </a:solidFill>
                  <a:latin typeface="Gotham Bold" pitchFamily="50" charset="0"/>
                </a:rPr>
                <a:t>Presidente</a:t>
              </a:r>
            </a:p>
            <a:p>
              <a:r>
                <a:rPr lang="es-MX" sz="2000" dirty="0" smtClean="0">
                  <a:solidFill>
                    <a:srgbClr val="004063"/>
                  </a:solidFill>
                  <a:latin typeface="Gotham Bold" pitchFamily="50" charset="0"/>
                </a:rPr>
                <a:t>Inmediato Anterior</a:t>
              </a:r>
              <a:endParaRPr lang="es-MX" sz="2000" dirty="0">
                <a:solidFill>
                  <a:srgbClr val="004063"/>
                </a:solidFill>
                <a:latin typeface="Gotham Bold" pitchFamily="50" charset="0"/>
              </a:endParaRPr>
            </a:p>
          </p:txBody>
        </p:sp>
        <p:sp>
          <p:nvSpPr>
            <p:cNvPr id="15" name="Triángulo isósceles 14"/>
            <p:cNvSpPr/>
            <p:nvPr/>
          </p:nvSpPr>
          <p:spPr>
            <a:xfrm rot="12600000">
              <a:off x="6018536" y="2018316"/>
              <a:ext cx="557268" cy="470437"/>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339716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r="39417"/>
          <a:stretch/>
        </p:blipFill>
        <p:spPr>
          <a:xfrm>
            <a:off x="5896514" y="0"/>
            <a:ext cx="6231318" cy="6858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CuadroTexto 2"/>
          <p:cNvSpPr txBox="1"/>
          <p:nvPr/>
        </p:nvSpPr>
        <p:spPr>
          <a:xfrm>
            <a:off x="493948" y="2801288"/>
            <a:ext cx="5768629" cy="1446550"/>
          </a:xfrm>
          <a:prstGeom prst="rect">
            <a:avLst/>
          </a:prstGeom>
          <a:noFill/>
        </p:spPr>
        <p:txBody>
          <a:bodyPr wrap="square" rtlCol="0">
            <a:spAutoFit/>
          </a:bodyPr>
          <a:lstStyle/>
          <a:p>
            <a:r>
              <a:rPr lang="es-MX" sz="4400" dirty="0" err="1" smtClean="0">
                <a:solidFill>
                  <a:schemeClr val="bg1"/>
                </a:solidFill>
                <a:latin typeface="Gotham Bold" pitchFamily="50" charset="0"/>
              </a:rPr>
              <a:t>Toastmasters</a:t>
            </a:r>
            <a:endParaRPr lang="es-MX" sz="4400" dirty="0" smtClean="0">
              <a:solidFill>
                <a:schemeClr val="bg1"/>
              </a:solidFill>
              <a:latin typeface="Gotham Bold" pitchFamily="50" charset="0"/>
            </a:endParaRPr>
          </a:p>
          <a:p>
            <a:r>
              <a:rPr lang="es-MX" sz="4400" dirty="0" err="1" smtClean="0">
                <a:solidFill>
                  <a:schemeClr val="bg1"/>
                </a:solidFill>
                <a:latin typeface="Gotham Bold" pitchFamily="50" charset="0"/>
              </a:rPr>
              <a:t>Pathways</a:t>
            </a:r>
            <a:endParaRPr lang="es-MX" sz="4400" dirty="0">
              <a:solidFill>
                <a:schemeClr val="bg1"/>
              </a:solidFill>
              <a:latin typeface="Gotham Bold" pitchFamily="50" charset="0"/>
            </a:endParaRPr>
          </a:p>
        </p:txBody>
      </p:sp>
      <p:cxnSp>
        <p:nvCxnSpPr>
          <p:cNvPr id="4" name="Conector recto 3"/>
          <p:cNvCxnSpPr/>
          <p:nvPr/>
        </p:nvCxnSpPr>
        <p:spPr>
          <a:xfrm>
            <a:off x="493948" y="4465674"/>
            <a:ext cx="654369" cy="0"/>
          </a:xfrm>
          <a:prstGeom prst="line">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493948" y="4782281"/>
            <a:ext cx="5263116" cy="1323439"/>
          </a:xfrm>
          <a:prstGeom prst="rect">
            <a:avLst/>
          </a:prstGeom>
          <a:noFill/>
        </p:spPr>
        <p:txBody>
          <a:bodyPr wrap="square" rtlCol="0">
            <a:spAutoFit/>
          </a:bodyPr>
          <a:lstStyle/>
          <a:p>
            <a:r>
              <a:rPr lang="es-MX" sz="1600" dirty="0">
                <a:solidFill>
                  <a:schemeClr val="bg1"/>
                </a:solidFill>
                <a:latin typeface="Gotham Book" pitchFamily="50" charset="0"/>
              </a:rPr>
              <a:t>A través de </a:t>
            </a:r>
            <a:r>
              <a:rPr lang="es-MX" sz="1600" dirty="0" err="1">
                <a:solidFill>
                  <a:schemeClr val="bg1"/>
                </a:solidFill>
                <a:latin typeface="Gotham Book" pitchFamily="50" charset="0"/>
              </a:rPr>
              <a:t>Pathways</a:t>
            </a:r>
            <a:r>
              <a:rPr lang="es-MX" sz="1600" dirty="0">
                <a:solidFill>
                  <a:schemeClr val="bg1"/>
                </a:solidFill>
                <a:latin typeface="Gotham Book" pitchFamily="50" charset="0"/>
              </a:rPr>
              <a:t> puedes desarrollar tus habilidades en muchas áreas diferentes (comunicación, liderazgo, gestión, planificación estratégica, servicio a los demás y oratoria, entre otras). </a:t>
            </a:r>
            <a:endParaRPr lang="es-MX" sz="1400" dirty="0">
              <a:solidFill>
                <a:schemeClr val="bg1"/>
              </a:solidFill>
              <a:latin typeface="Gotham Book" pitchFamily="50" charset="0"/>
            </a:endParaRPr>
          </a:p>
        </p:txBody>
      </p:sp>
      <p:grpSp>
        <p:nvGrpSpPr>
          <p:cNvPr id="6" name="Grupo 5"/>
          <p:cNvGrpSpPr/>
          <p:nvPr/>
        </p:nvGrpSpPr>
        <p:grpSpPr>
          <a:xfrm>
            <a:off x="669250" y="2347019"/>
            <a:ext cx="958134" cy="275326"/>
            <a:chOff x="6367699" y="979634"/>
            <a:chExt cx="1223289" cy="351520"/>
          </a:xfrm>
        </p:grpSpPr>
        <p:sp>
          <p:nvSpPr>
            <p:cNvPr id="7" name="Triángulo isósceles 6"/>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riángulo isósceles 7"/>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riángulo isósceles 8"/>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81902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772393" y="2494749"/>
            <a:ext cx="5101268" cy="769441"/>
          </a:xfrm>
          <a:prstGeom prst="rect">
            <a:avLst/>
          </a:prstGeom>
          <a:noFill/>
        </p:spPr>
        <p:txBody>
          <a:bodyPr wrap="none" rtlCol="0">
            <a:spAutoFit/>
          </a:bodyPr>
          <a:lstStyle/>
          <a:p>
            <a:r>
              <a:rPr lang="es-MX" sz="4400" dirty="0" smtClean="0">
                <a:solidFill>
                  <a:srgbClr val="004063"/>
                </a:solidFill>
                <a:latin typeface="Gotham Bold" pitchFamily="50" charset="0"/>
              </a:rPr>
              <a:t>¿Cómo funciona?</a:t>
            </a:r>
            <a:endParaRPr lang="es-MX" sz="4400" dirty="0">
              <a:solidFill>
                <a:srgbClr val="004063"/>
              </a:solidFill>
              <a:latin typeface="Gotham Bold" pitchFamily="50" charset="0"/>
            </a:endParaRPr>
          </a:p>
        </p:txBody>
      </p:sp>
      <p:sp>
        <p:nvSpPr>
          <p:cNvPr id="3" name="CuadroTexto 2"/>
          <p:cNvSpPr txBox="1"/>
          <p:nvPr/>
        </p:nvSpPr>
        <p:spPr>
          <a:xfrm>
            <a:off x="772393" y="3525253"/>
            <a:ext cx="5724660" cy="2308324"/>
          </a:xfrm>
          <a:prstGeom prst="rect">
            <a:avLst/>
          </a:prstGeom>
          <a:noFill/>
        </p:spPr>
        <p:txBody>
          <a:bodyPr wrap="square" rtlCol="0">
            <a:spAutoFit/>
          </a:bodyPr>
          <a:lstStyle/>
          <a:p>
            <a:r>
              <a:rPr lang="es-MX" b="1" dirty="0" smtClean="0">
                <a:latin typeface="Gotham Light" pitchFamily="50" charset="0"/>
              </a:rPr>
              <a:t>Existen </a:t>
            </a:r>
            <a:r>
              <a:rPr lang="es-MX" b="1" dirty="0">
                <a:latin typeface="Gotham Light" pitchFamily="50" charset="0"/>
              </a:rPr>
              <a:t>once trayectos de aprendizaje diferentes. </a:t>
            </a:r>
            <a:endParaRPr lang="es-MX" b="1" dirty="0" smtClean="0">
              <a:latin typeface="Gotham Light" pitchFamily="50" charset="0"/>
            </a:endParaRPr>
          </a:p>
          <a:p>
            <a:endParaRPr lang="es-MX" dirty="0">
              <a:latin typeface="Gotham Light" pitchFamily="50" charset="0"/>
            </a:endParaRPr>
          </a:p>
          <a:p>
            <a:r>
              <a:rPr lang="es-MX" dirty="0" smtClean="0">
                <a:latin typeface="Gotham Light" pitchFamily="50" charset="0"/>
              </a:rPr>
              <a:t>La </a:t>
            </a:r>
            <a:r>
              <a:rPr lang="es-MX" b="1" dirty="0">
                <a:latin typeface="Gotham Light" pitchFamily="50" charset="0"/>
              </a:rPr>
              <a:t>Evaluación </a:t>
            </a:r>
            <a:r>
              <a:rPr lang="es-MX" b="1" dirty="0" err="1">
                <a:latin typeface="Gotham Light" pitchFamily="50" charset="0"/>
              </a:rPr>
              <a:t>Pathways</a:t>
            </a:r>
            <a:r>
              <a:rPr lang="es-MX" b="1" dirty="0">
                <a:latin typeface="Gotham Light" pitchFamily="50" charset="0"/>
              </a:rPr>
              <a:t> </a:t>
            </a:r>
            <a:r>
              <a:rPr lang="es-MX" dirty="0">
                <a:latin typeface="Gotham Light" pitchFamily="50" charset="0"/>
              </a:rPr>
              <a:t>puede ayudarte a encontrar </a:t>
            </a:r>
            <a:r>
              <a:rPr lang="es-MX" dirty="0" smtClean="0">
                <a:latin typeface="Gotham Light" pitchFamily="50" charset="0"/>
              </a:rPr>
              <a:t>el </a:t>
            </a:r>
            <a:r>
              <a:rPr lang="es-MX" dirty="0">
                <a:latin typeface="Gotham Light" pitchFamily="50" charset="0"/>
              </a:rPr>
              <a:t>más adecuado para ti. Después de responder una serie de preguntas, se te presentará el trayecto que mejor se adapte a ti y a tus necesidades, intereses y metas actuales. </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316" y="1095270"/>
            <a:ext cx="4235116" cy="1694048"/>
          </a:xfrm>
          <a:prstGeom prst="rect">
            <a:avLst/>
          </a:prstGeom>
        </p:spPr>
      </p:pic>
    </p:spTree>
    <p:extLst>
      <p:ext uri="{BB962C8B-B14F-4D97-AF65-F5344CB8AC3E}">
        <p14:creationId xmlns:p14="http://schemas.microsoft.com/office/powerpoint/2010/main" val="297457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7" name="Grupo 6"/>
          <p:cNvGrpSpPr/>
          <p:nvPr/>
        </p:nvGrpSpPr>
        <p:grpSpPr>
          <a:xfrm>
            <a:off x="446630" y="2442445"/>
            <a:ext cx="5649370" cy="3383089"/>
            <a:chOff x="446630" y="2442445"/>
            <a:chExt cx="5649370" cy="3383089"/>
          </a:xfrm>
        </p:grpSpPr>
        <p:sp>
          <p:nvSpPr>
            <p:cNvPr id="3" name="CuadroTexto 2"/>
            <p:cNvSpPr txBox="1"/>
            <p:nvPr/>
          </p:nvSpPr>
          <p:spPr>
            <a:xfrm>
              <a:off x="873495" y="2442445"/>
              <a:ext cx="3368021" cy="1323439"/>
            </a:xfrm>
            <a:prstGeom prst="rect">
              <a:avLst/>
            </a:prstGeom>
            <a:noFill/>
          </p:spPr>
          <p:txBody>
            <a:bodyPr wrap="square" rtlCol="0">
              <a:spAutoFit/>
            </a:bodyPr>
            <a:lstStyle/>
            <a:p>
              <a:r>
                <a:rPr lang="es-MX" sz="4000" dirty="0" smtClean="0">
                  <a:solidFill>
                    <a:srgbClr val="004063"/>
                  </a:solidFill>
                  <a:latin typeface="Gotham Bold" pitchFamily="50" charset="0"/>
                </a:rPr>
                <a:t>Liderazgo</a:t>
              </a:r>
            </a:p>
            <a:p>
              <a:r>
                <a:rPr lang="es-MX" sz="4000" dirty="0" smtClean="0">
                  <a:solidFill>
                    <a:srgbClr val="004063"/>
                  </a:solidFill>
                  <a:latin typeface="Gotham Light" pitchFamily="50" charset="0"/>
                </a:rPr>
                <a:t>Dinámico</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1815882"/>
            </a:xfrm>
            <a:prstGeom prst="rect">
              <a:avLst/>
            </a:prstGeom>
            <a:noFill/>
          </p:spPr>
          <p:txBody>
            <a:bodyPr wrap="square" rtlCol="0">
              <a:spAutoFit/>
            </a:bodyPr>
            <a:lstStyle/>
            <a:p>
              <a:r>
                <a:rPr lang="es-MX" sz="1600" dirty="0">
                  <a:latin typeface="Gotham Light" pitchFamily="50" charset="0"/>
                </a:rPr>
                <a:t>A</a:t>
              </a:r>
              <a:r>
                <a:rPr lang="es-MX" sz="1600" dirty="0" smtClean="0">
                  <a:latin typeface="Gotham Light" pitchFamily="50" charset="0"/>
                </a:rPr>
                <a:t>yuda </a:t>
              </a:r>
              <a:r>
                <a:rPr lang="es-MX" sz="1600" dirty="0">
                  <a:latin typeface="Gotham Light" pitchFamily="50" charset="0"/>
                </a:rPr>
                <a:t>a desarrollar </a:t>
              </a:r>
              <a:r>
                <a:rPr lang="es-MX" sz="1600" dirty="0" smtClean="0">
                  <a:latin typeface="Gotham Light" pitchFamily="50" charset="0"/>
                </a:rPr>
                <a:t>habilidades </a:t>
              </a:r>
              <a:r>
                <a:rPr lang="es-MX" sz="1600" dirty="0">
                  <a:latin typeface="Gotham Light" pitchFamily="50" charset="0"/>
                </a:rPr>
                <a:t>como </a:t>
              </a:r>
              <a:r>
                <a:rPr lang="es-MX" sz="1600" b="1" dirty="0">
                  <a:latin typeface="Gotham Light" pitchFamily="50" charset="0"/>
                </a:rPr>
                <a:t>líder </a:t>
              </a:r>
              <a:r>
                <a:rPr lang="es-MX" sz="1600" b="1" dirty="0" smtClean="0">
                  <a:latin typeface="Gotham Light" pitchFamily="50" charset="0"/>
                </a:rPr>
                <a:t>estratégico, c</a:t>
              </a:r>
              <a:r>
                <a:rPr lang="es-MX" sz="1600" dirty="0" smtClean="0">
                  <a:latin typeface="Gotham Light" pitchFamily="50" charset="0"/>
                </a:rPr>
                <a:t>omprender </a:t>
              </a:r>
              <a:r>
                <a:rPr lang="es-MX" sz="1600" dirty="0">
                  <a:latin typeface="Gotham Light" pitchFamily="50" charset="0"/>
                </a:rPr>
                <a:t>los estilos de liderazgo y </a:t>
              </a:r>
              <a:r>
                <a:rPr lang="es-MX" sz="1600" dirty="0" smtClean="0">
                  <a:latin typeface="Gotham Light" pitchFamily="50" charset="0"/>
                </a:rPr>
                <a:t>comunicación.</a:t>
              </a:r>
            </a:p>
            <a:p>
              <a:endParaRPr lang="es-MX" sz="1600" dirty="0">
                <a:latin typeface="Gotham Light" pitchFamily="50" charset="0"/>
              </a:endParaRPr>
            </a:p>
            <a:p>
              <a:r>
                <a:rPr lang="es-MX" sz="1600" dirty="0" smtClean="0">
                  <a:latin typeface="Gotham Light" pitchFamily="50" charset="0"/>
                </a:rPr>
                <a:t>Hace hincapié </a:t>
              </a:r>
              <a:r>
                <a:rPr lang="es-MX" sz="1600" dirty="0">
                  <a:latin typeface="Gotham Light" pitchFamily="50" charset="0"/>
                </a:rPr>
                <a:t>en el desarrollo de estrategias para facilitar el cambio en una organización o grupo, la comunicación interpersonal y la oratoria.</a:t>
              </a:r>
            </a:p>
          </p:txBody>
        </p:sp>
      </p:grpSp>
    </p:spTree>
    <p:extLst>
      <p:ext uri="{BB962C8B-B14F-4D97-AF65-F5344CB8AC3E}">
        <p14:creationId xmlns:p14="http://schemas.microsoft.com/office/powerpoint/2010/main" val="258768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lipse 6"/>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8" name="Grupo 7"/>
          <p:cNvGrpSpPr/>
          <p:nvPr/>
        </p:nvGrpSpPr>
        <p:grpSpPr>
          <a:xfrm>
            <a:off x="494756" y="2418382"/>
            <a:ext cx="5352591" cy="3629310"/>
            <a:chOff x="494756" y="2418382"/>
            <a:chExt cx="5352591" cy="3629310"/>
          </a:xfrm>
        </p:grpSpPr>
        <p:sp>
          <p:nvSpPr>
            <p:cNvPr id="3" name="CuadroTexto 2"/>
            <p:cNvSpPr txBox="1"/>
            <p:nvPr/>
          </p:nvSpPr>
          <p:spPr>
            <a:xfrm>
              <a:off x="921621" y="2418382"/>
              <a:ext cx="3368021" cy="1323439"/>
            </a:xfrm>
            <a:prstGeom prst="rect">
              <a:avLst/>
            </a:prstGeom>
            <a:noFill/>
          </p:spPr>
          <p:txBody>
            <a:bodyPr wrap="square" rtlCol="0">
              <a:spAutoFit/>
            </a:bodyPr>
            <a:lstStyle/>
            <a:p>
              <a:r>
                <a:rPr lang="es-MX" sz="4000" dirty="0" smtClean="0">
                  <a:solidFill>
                    <a:srgbClr val="004063"/>
                  </a:solidFill>
                  <a:latin typeface="Gotham Bold" pitchFamily="50" charset="0"/>
                </a:rPr>
                <a:t>Asesoría</a:t>
              </a:r>
            </a:p>
            <a:p>
              <a:r>
                <a:rPr lang="es-MX" sz="4000" dirty="0" smtClean="0">
                  <a:solidFill>
                    <a:srgbClr val="004063"/>
                  </a:solidFill>
                  <a:latin typeface="Gotham Light" pitchFamily="50" charset="0"/>
                </a:rPr>
                <a:t>Eficaz</a:t>
              </a:r>
            </a:p>
          </p:txBody>
        </p:sp>
        <p:sp>
          <p:nvSpPr>
            <p:cNvPr id="4" name="Triángulo isósceles 3"/>
            <p:cNvSpPr/>
            <p:nvPr/>
          </p:nvSpPr>
          <p:spPr>
            <a:xfrm rot="12600000">
              <a:off x="494756" y="2697389"/>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921621" y="3985589"/>
              <a:ext cx="4925726" cy="2062103"/>
            </a:xfrm>
            <a:prstGeom prst="rect">
              <a:avLst/>
            </a:prstGeom>
            <a:noFill/>
          </p:spPr>
          <p:txBody>
            <a:bodyPr wrap="square" rtlCol="0">
              <a:spAutoFit/>
            </a:bodyPr>
            <a:lstStyle/>
            <a:p>
              <a:r>
                <a:rPr lang="es-MX" sz="1600" dirty="0">
                  <a:latin typeface="Gotham Light" pitchFamily="50" charset="0"/>
                </a:rPr>
                <a:t>A</a:t>
              </a:r>
              <a:r>
                <a:rPr lang="es-MX" sz="1600" dirty="0" smtClean="0">
                  <a:latin typeface="Gotham Light" pitchFamily="50" charset="0"/>
                </a:rPr>
                <a:t>yuda </a:t>
              </a:r>
              <a:r>
                <a:rPr lang="es-MX" sz="1600" dirty="0">
                  <a:latin typeface="Gotham Light" pitchFamily="50" charset="0"/>
                </a:rPr>
                <a:t>a </a:t>
              </a:r>
              <a:r>
                <a:rPr lang="es-MX" sz="1600" dirty="0" smtClean="0">
                  <a:latin typeface="Gotham Light" pitchFamily="50" charset="0"/>
                </a:rPr>
                <a:t>desarrollar </a:t>
              </a:r>
              <a:r>
                <a:rPr lang="es-MX" sz="1600" b="1" dirty="0">
                  <a:latin typeface="Gotham Light" pitchFamily="50" charset="0"/>
                </a:rPr>
                <a:t>habilidades como comunicador positivo y </a:t>
              </a:r>
              <a:r>
                <a:rPr lang="es-MX" sz="1600" b="1" dirty="0" smtClean="0">
                  <a:latin typeface="Gotham Light" pitchFamily="50" charset="0"/>
                </a:rPr>
                <a:t>líder, </a:t>
              </a:r>
              <a:r>
                <a:rPr lang="es-MX" sz="1600" dirty="0" smtClean="0">
                  <a:latin typeface="Gotham Light" pitchFamily="50" charset="0"/>
                </a:rPr>
                <a:t>comprender </a:t>
              </a:r>
              <a:r>
                <a:rPr lang="es-MX" sz="1600" dirty="0">
                  <a:latin typeface="Gotham Light" pitchFamily="50" charset="0"/>
                </a:rPr>
                <a:t>y crear un consenso, contribuir al desarrollo de otras personas mediante la instrucción y establecer habilidades sólidas de oratoria</a:t>
              </a:r>
              <a:r>
                <a:rPr lang="es-MX" sz="1600" dirty="0" smtClean="0">
                  <a:latin typeface="Gotham Light" pitchFamily="50" charset="0"/>
                </a:rPr>
                <a:t>.</a:t>
              </a:r>
            </a:p>
            <a:p>
              <a:endParaRPr lang="es-MX" sz="1600" dirty="0" smtClean="0">
                <a:latin typeface="Gotham Light" pitchFamily="50" charset="0"/>
              </a:endParaRPr>
            </a:p>
            <a:p>
              <a:r>
                <a:rPr lang="es-MX" sz="1600" dirty="0" smtClean="0">
                  <a:latin typeface="Gotham Light" pitchFamily="50" charset="0"/>
                </a:rPr>
                <a:t>Hace </a:t>
              </a:r>
              <a:r>
                <a:rPr lang="es-MX" sz="1600" dirty="0">
                  <a:latin typeface="Gotham Light" pitchFamily="50" charset="0"/>
                </a:rPr>
                <a:t>hincapié en la importancia de la comunicación interpersonal eficaz.</a:t>
              </a:r>
              <a:endParaRPr lang="es-MX" sz="1400" dirty="0">
                <a:latin typeface="Gotham Light" pitchFamily="50" charset="0"/>
              </a:endParaRPr>
            </a:p>
          </p:txBody>
        </p:sp>
      </p:grpSp>
    </p:spTree>
    <p:extLst>
      <p:ext uri="{BB962C8B-B14F-4D97-AF65-F5344CB8AC3E}">
        <p14:creationId xmlns:p14="http://schemas.microsoft.com/office/powerpoint/2010/main" val="38782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2914525" y="4416979"/>
            <a:ext cx="6362949" cy="1200329"/>
          </a:xfrm>
          <a:prstGeom prst="rect">
            <a:avLst/>
          </a:prstGeom>
          <a:noFill/>
        </p:spPr>
        <p:txBody>
          <a:bodyPr wrap="square" rtlCol="0">
            <a:spAutoFit/>
          </a:bodyPr>
          <a:lstStyle/>
          <a:p>
            <a:pPr algn="ctr"/>
            <a:r>
              <a:rPr lang="es-MX" i="1" dirty="0" err="1">
                <a:latin typeface="Gotham Book" pitchFamily="50" charset="0"/>
              </a:rPr>
              <a:t>Toastmasters</a:t>
            </a:r>
            <a:r>
              <a:rPr lang="es-MX" i="1" dirty="0">
                <a:latin typeface="Gotham Book" pitchFamily="50" charset="0"/>
              </a:rPr>
              <a:t> International </a:t>
            </a:r>
            <a:r>
              <a:rPr lang="es-MX" dirty="0">
                <a:latin typeface="Gotham Book" pitchFamily="50" charset="0"/>
              </a:rPr>
              <a:t>es una organización que durante décadas ha ayudado a personas de todo el mundo a vencer sus temores, mejorar sus habilidades de </a:t>
            </a:r>
            <a:r>
              <a:rPr lang="es-MX" dirty="0" smtClean="0">
                <a:latin typeface="Gotham Book" pitchFamily="50" charset="0"/>
              </a:rPr>
              <a:t>comunicación, liderazgo </a:t>
            </a:r>
            <a:r>
              <a:rPr lang="es-MX" dirty="0">
                <a:latin typeface="Gotham Book" pitchFamily="50" charset="0"/>
              </a:rPr>
              <a:t>y desarrollar su seguridad. </a:t>
            </a:r>
          </a:p>
        </p:txBody>
      </p:sp>
      <p:sp>
        <p:nvSpPr>
          <p:cNvPr id="3" name="Elipse 2"/>
          <p:cNvSpPr/>
          <p:nvPr/>
        </p:nvSpPr>
        <p:spPr>
          <a:xfrm>
            <a:off x="4716544" y="1221699"/>
            <a:ext cx="2758912" cy="2758912"/>
          </a:xfrm>
          <a:prstGeom prst="ellipse">
            <a:avLst/>
          </a:prstGeom>
          <a:blipFill dpi="0" rotWithShape="1">
            <a:blip r:embed="rId3" cstate="print">
              <a:extLst>
                <a:ext uri="{28A0092B-C50C-407E-A947-70E740481C1C}">
                  <a14:useLocalDpi xmlns:a14="http://schemas.microsoft.com/office/drawing/2010/main" val="0"/>
                </a:ext>
              </a:extLst>
            </a:blip>
            <a:srcRect/>
            <a:stretch>
              <a:fillRect l="-47800" r="-2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2251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9" name="Grupo 8"/>
          <p:cNvGrpSpPr/>
          <p:nvPr/>
        </p:nvGrpSpPr>
        <p:grpSpPr>
          <a:xfrm>
            <a:off x="446630" y="2442445"/>
            <a:ext cx="5649370" cy="3629310"/>
            <a:chOff x="446630" y="2442445"/>
            <a:chExt cx="5649370" cy="3629310"/>
          </a:xfrm>
        </p:grpSpPr>
        <p:sp>
          <p:nvSpPr>
            <p:cNvPr id="3" name="CuadroTexto 2"/>
            <p:cNvSpPr txBox="1"/>
            <p:nvPr/>
          </p:nvSpPr>
          <p:spPr>
            <a:xfrm>
              <a:off x="873495" y="2442445"/>
              <a:ext cx="3368021" cy="1323439"/>
            </a:xfrm>
            <a:prstGeom prst="rect">
              <a:avLst/>
            </a:prstGeom>
            <a:noFill/>
          </p:spPr>
          <p:txBody>
            <a:bodyPr wrap="square" rtlCol="0">
              <a:spAutoFit/>
            </a:bodyPr>
            <a:lstStyle/>
            <a:p>
              <a:r>
                <a:rPr lang="es-MX" sz="4000" dirty="0" smtClean="0">
                  <a:solidFill>
                    <a:srgbClr val="004063"/>
                  </a:solidFill>
                  <a:latin typeface="Gotham Bold" pitchFamily="50" charset="0"/>
                </a:rPr>
                <a:t>Cautiva</a:t>
              </a:r>
            </a:p>
            <a:p>
              <a:r>
                <a:rPr lang="es-MX" sz="4000" dirty="0" smtClean="0">
                  <a:solidFill>
                    <a:srgbClr val="004063"/>
                  </a:solidFill>
                  <a:latin typeface="Gotham Light" pitchFamily="50" charset="0"/>
                </a:rPr>
                <a:t>con Humor</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2062103"/>
            </a:xfrm>
            <a:prstGeom prst="rect">
              <a:avLst/>
            </a:prstGeom>
            <a:noFill/>
          </p:spPr>
          <p:txBody>
            <a:bodyPr wrap="square" rtlCol="0">
              <a:spAutoFit/>
            </a:bodyPr>
            <a:lstStyle/>
            <a:p>
              <a:r>
                <a:rPr lang="es-MX" sz="1600" dirty="0" smtClean="0">
                  <a:latin typeface="Gotham Light" pitchFamily="50" charset="0"/>
                </a:rPr>
                <a:t>Se centra </a:t>
              </a:r>
              <a:r>
                <a:rPr lang="es-MX" sz="1600" dirty="0">
                  <a:latin typeface="Gotham Light" pitchFamily="50" charset="0"/>
                </a:rPr>
                <a:t>en aprender cómo responde un público ante diferentes tipos de humor y </a:t>
              </a:r>
              <a:r>
                <a:rPr lang="es-MX" sz="1600" b="1" dirty="0">
                  <a:latin typeface="Gotham Light" pitchFamily="50" charset="0"/>
                </a:rPr>
                <a:t>en mejorar tu habilidad para presentar un mensaje con humor. </a:t>
              </a:r>
              <a:endParaRPr lang="es-MX" sz="1600" b="1" dirty="0" smtClean="0">
                <a:latin typeface="Gotham Light" pitchFamily="50" charset="0"/>
              </a:endParaRPr>
            </a:p>
            <a:p>
              <a:endParaRPr lang="es-MX" sz="1600" dirty="0" smtClean="0">
                <a:latin typeface="Gotham Light" pitchFamily="50" charset="0"/>
              </a:endParaRPr>
            </a:p>
            <a:p>
              <a:r>
                <a:rPr lang="es-MX" sz="1600" dirty="0" smtClean="0">
                  <a:latin typeface="Gotham Light" pitchFamily="50" charset="0"/>
                </a:rPr>
                <a:t>Ayuda </a:t>
              </a:r>
              <a:r>
                <a:rPr lang="es-MX" sz="1600" dirty="0">
                  <a:latin typeface="Gotham Light" pitchFamily="50" charset="0"/>
                </a:rPr>
                <a:t>a comprender técnicas eficaces de oratoria, redacción y presentación de discursos, así como el uso de historias humorísticas.</a:t>
              </a:r>
              <a:r>
                <a:rPr lang="es-MX" sz="1600" dirty="0" smtClean="0">
                  <a:latin typeface="Gotham Light" pitchFamily="50" charset="0"/>
                </a:rPr>
                <a:t> </a:t>
              </a:r>
              <a:endParaRPr lang="es-MX" sz="1400" dirty="0">
                <a:latin typeface="Gotham Light" pitchFamily="50" charset="0"/>
              </a:endParaRPr>
            </a:p>
          </p:txBody>
        </p:sp>
      </p:grpSp>
    </p:spTree>
    <p:extLst>
      <p:ext uri="{BB962C8B-B14F-4D97-AF65-F5344CB8AC3E}">
        <p14:creationId xmlns:p14="http://schemas.microsoft.com/office/powerpoint/2010/main" val="239081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8" name="Grupo 7"/>
          <p:cNvGrpSpPr/>
          <p:nvPr/>
        </p:nvGrpSpPr>
        <p:grpSpPr>
          <a:xfrm>
            <a:off x="446630" y="2442445"/>
            <a:ext cx="5649370" cy="3844754"/>
            <a:chOff x="446630" y="2442445"/>
            <a:chExt cx="5649370" cy="3844754"/>
          </a:xfrm>
        </p:grpSpPr>
        <p:sp>
          <p:nvSpPr>
            <p:cNvPr id="3" name="CuadroTexto 2"/>
            <p:cNvSpPr txBox="1"/>
            <p:nvPr/>
          </p:nvSpPr>
          <p:spPr>
            <a:xfrm>
              <a:off x="873495" y="2442445"/>
              <a:ext cx="4697126" cy="1323439"/>
            </a:xfrm>
            <a:prstGeom prst="rect">
              <a:avLst/>
            </a:prstGeom>
            <a:noFill/>
          </p:spPr>
          <p:txBody>
            <a:bodyPr wrap="square" rtlCol="0">
              <a:spAutoFit/>
            </a:bodyPr>
            <a:lstStyle/>
            <a:p>
              <a:r>
                <a:rPr lang="es-MX" sz="4000" dirty="0" smtClean="0">
                  <a:solidFill>
                    <a:srgbClr val="004063"/>
                  </a:solidFill>
                  <a:latin typeface="Gotham Bold" pitchFamily="50" charset="0"/>
                </a:rPr>
                <a:t>Planificación</a:t>
              </a:r>
            </a:p>
            <a:p>
              <a:r>
                <a:rPr lang="es-MX" sz="4000" dirty="0" smtClean="0">
                  <a:solidFill>
                    <a:srgbClr val="004063"/>
                  </a:solidFill>
                  <a:latin typeface="Gotham Light" pitchFamily="50" charset="0"/>
                </a:rPr>
                <a:t>Innovadora</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2277547"/>
            </a:xfrm>
            <a:prstGeom prst="rect">
              <a:avLst/>
            </a:prstGeom>
            <a:noFill/>
          </p:spPr>
          <p:txBody>
            <a:bodyPr wrap="square" rtlCol="0">
              <a:spAutoFit/>
            </a:bodyPr>
            <a:lstStyle/>
            <a:p>
              <a:r>
                <a:rPr lang="es-ES" sz="1600" dirty="0">
                  <a:latin typeface="Gotham Light" pitchFamily="50" charset="0"/>
                </a:rPr>
                <a:t>A</a:t>
              </a:r>
              <a:r>
                <a:rPr lang="es-ES" sz="1600" dirty="0" smtClean="0">
                  <a:latin typeface="Gotham Light" pitchFamily="50" charset="0"/>
                </a:rPr>
                <a:t>yuda a desarrollar habilidades como </a:t>
              </a:r>
              <a:r>
                <a:rPr lang="es-ES" sz="1600" b="1" dirty="0" smtClean="0">
                  <a:latin typeface="Gotham Light" pitchFamily="50" charset="0"/>
                </a:rPr>
                <a:t>orador público y líder.</a:t>
              </a:r>
              <a:r>
                <a:rPr lang="es-ES" sz="1600" dirty="0" smtClean="0">
                  <a:latin typeface="Gotham Light" pitchFamily="50" charset="0"/>
                </a:rPr>
                <a:t> Se centra en el desarrollo de una fuerte conexión con los integrantes del público al realizar presentaciones y escribir discursos.</a:t>
              </a:r>
            </a:p>
            <a:p>
              <a:endParaRPr lang="es-ES" sz="1600" dirty="0">
                <a:latin typeface="Gotham Light" pitchFamily="50" charset="0"/>
              </a:endParaRPr>
            </a:p>
            <a:p>
              <a:r>
                <a:rPr lang="es-ES" sz="1600" dirty="0" smtClean="0">
                  <a:latin typeface="Gotham Light" pitchFamily="50" charset="0"/>
                </a:rPr>
                <a:t>Contribuye a comprender los pasos para gestionar un proyecto, así como también a crear soluciones innovadoras.</a:t>
              </a:r>
            </a:p>
            <a:p>
              <a:endParaRPr lang="es-MX" sz="1400" dirty="0">
                <a:latin typeface="Gotham Light" pitchFamily="50" charset="0"/>
              </a:endParaRPr>
            </a:p>
          </p:txBody>
        </p:sp>
      </p:grpSp>
    </p:spTree>
    <p:extLst>
      <p:ext uri="{BB962C8B-B14F-4D97-AF65-F5344CB8AC3E}">
        <p14:creationId xmlns:p14="http://schemas.microsoft.com/office/powerpoint/2010/main" val="10090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8" name="Grupo 7"/>
          <p:cNvGrpSpPr/>
          <p:nvPr/>
        </p:nvGrpSpPr>
        <p:grpSpPr>
          <a:xfrm>
            <a:off x="446630" y="2442445"/>
            <a:ext cx="5649370" cy="3383089"/>
            <a:chOff x="446630" y="2442445"/>
            <a:chExt cx="5649370" cy="3383089"/>
          </a:xfrm>
        </p:grpSpPr>
        <p:sp>
          <p:nvSpPr>
            <p:cNvPr id="3" name="CuadroTexto 2"/>
            <p:cNvSpPr txBox="1"/>
            <p:nvPr/>
          </p:nvSpPr>
          <p:spPr>
            <a:xfrm>
              <a:off x="873495" y="2442445"/>
              <a:ext cx="4697126" cy="1323439"/>
            </a:xfrm>
            <a:prstGeom prst="rect">
              <a:avLst/>
            </a:prstGeom>
            <a:noFill/>
          </p:spPr>
          <p:txBody>
            <a:bodyPr wrap="square" rtlCol="0">
              <a:spAutoFit/>
            </a:bodyPr>
            <a:lstStyle/>
            <a:p>
              <a:r>
                <a:rPr lang="es-MX" sz="4000" dirty="0" smtClean="0">
                  <a:solidFill>
                    <a:srgbClr val="004063"/>
                  </a:solidFill>
                  <a:latin typeface="Gotham Bold" pitchFamily="50" charset="0"/>
                </a:rPr>
                <a:t>Desarrollo de</a:t>
              </a:r>
            </a:p>
            <a:p>
              <a:r>
                <a:rPr lang="es-MX" sz="4000" dirty="0" smtClean="0">
                  <a:solidFill>
                    <a:srgbClr val="004063"/>
                  </a:solidFill>
                  <a:latin typeface="Gotham Light" pitchFamily="50" charset="0"/>
                </a:rPr>
                <a:t>Liderazgo</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1815882"/>
            </a:xfrm>
            <a:prstGeom prst="rect">
              <a:avLst/>
            </a:prstGeom>
            <a:noFill/>
          </p:spPr>
          <p:txBody>
            <a:bodyPr wrap="square" rtlCol="0">
              <a:spAutoFit/>
            </a:bodyPr>
            <a:lstStyle/>
            <a:p>
              <a:r>
                <a:rPr lang="es-ES" sz="1600" dirty="0" smtClean="0">
                  <a:latin typeface="Gotham Light" pitchFamily="50" charset="0"/>
                </a:rPr>
                <a:t>Ayuda a desarrollar habilidades como comunicador eficaz y líder. Se centra en aprender </a:t>
              </a:r>
              <a:r>
                <a:rPr lang="es-ES" sz="1600" b="1" dirty="0" smtClean="0">
                  <a:latin typeface="Gotham Light" pitchFamily="50" charset="0"/>
                </a:rPr>
                <a:t>cómo gestionar el tiempo y cómo desarrollar y aplicar un plan.</a:t>
              </a:r>
            </a:p>
            <a:p>
              <a:endParaRPr lang="es-ES" sz="1600" dirty="0">
                <a:latin typeface="Gotham Light" pitchFamily="50" charset="0"/>
              </a:endParaRPr>
            </a:p>
            <a:p>
              <a:r>
                <a:rPr lang="es-ES" sz="1600" dirty="0" smtClean="0">
                  <a:latin typeface="Gotham Light" pitchFamily="50" charset="0"/>
                </a:rPr>
                <a:t>Hace hincapié en la oratoria y el liderazgo de un equipo. </a:t>
              </a:r>
            </a:p>
          </p:txBody>
        </p:sp>
      </p:grpSp>
    </p:spTree>
    <p:extLst>
      <p:ext uri="{BB962C8B-B14F-4D97-AF65-F5344CB8AC3E}">
        <p14:creationId xmlns:p14="http://schemas.microsoft.com/office/powerpoint/2010/main" val="63340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8" name="Grupo 7"/>
          <p:cNvGrpSpPr/>
          <p:nvPr/>
        </p:nvGrpSpPr>
        <p:grpSpPr>
          <a:xfrm>
            <a:off x="446630" y="2442445"/>
            <a:ext cx="5649370" cy="3383089"/>
            <a:chOff x="446630" y="2442445"/>
            <a:chExt cx="5649370" cy="3383089"/>
          </a:xfrm>
        </p:grpSpPr>
        <p:sp>
          <p:nvSpPr>
            <p:cNvPr id="3" name="CuadroTexto 2"/>
            <p:cNvSpPr txBox="1"/>
            <p:nvPr/>
          </p:nvSpPr>
          <p:spPr>
            <a:xfrm>
              <a:off x="873495" y="2442445"/>
              <a:ext cx="4697126" cy="1323439"/>
            </a:xfrm>
            <a:prstGeom prst="rect">
              <a:avLst/>
            </a:prstGeom>
            <a:noFill/>
          </p:spPr>
          <p:txBody>
            <a:bodyPr wrap="square" rtlCol="0">
              <a:spAutoFit/>
            </a:bodyPr>
            <a:lstStyle/>
            <a:p>
              <a:r>
                <a:rPr lang="es-MX" sz="4000" dirty="0" smtClean="0">
                  <a:solidFill>
                    <a:srgbClr val="004063"/>
                  </a:solidFill>
                  <a:latin typeface="Gotham Bold" pitchFamily="50" charset="0"/>
                </a:rPr>
                <a:t>Estrategias</a:t>
              </a:r>
            </a:p>
            <a:p>
              <a:r>
                <a:rPr lang="es-MX" sz="4000" dirty="0" smtClean="0">
                  <a:solidFill>
                    <a:srgbClr val="004063"/>
                  </a:solidFill>
                  <a:latin typeface="Gotham Light" pitchFamily="50" charset="0"/>
                </a:rPr>
                <a:t>Motivacionales</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1815882"/>
            </a:xfrm>
            <a:prstGeom prst="rect">
              <a:avLst/>
            </a:prstGeom>
            <a:noFill/>
          </p:spPr>
          <p:txBody>
            <a:bodyPr wrap="square" rtlCol="0">
              <a:spAutoFit/>
            </a:bodyPr>
            <a:lstStyle/>
            <a:p>
              <a:r>
                <a:rPr lang="es-ES" sz="1600" dirty="0" smtClean="0">
                  <a:latin typeface="Gotham Light" pitchFamily="50" charset="0"/>
                </a:rPr>
                <a:t>Ayuda a desarrollar habilidades como </a:t>
              </a:r>
              <a:r>
                <a:rPr lang="es-ES" sz="1600" b="1" dirty="0" smtClean="0">
                  <a:latin typeface="Gotham Light" pitchFamily="50" charset="0"/>
                </a:rPr>
                <a:t>comunicador convincente y eficaz.</a:t>
              </a:r>
            </a:p>
            <a:p>
              <a:endParaRPr lang="es-ES" sz="1600" dirty="0">
                <a:latin typeface="Gotham Light" pitchFamily="50" charset="0"/>
              </a:endParaRPr>
            </a:p>
            <a:p>
              <a:r>
                <a:rPr lang="es-ES" sz="1600" dirty="0" smtClean="0">
                  <a:latin typeface="Gotham Light" pitchFamily="50" charset="0"/>
                </a:rPr>
                <a:t>Se centra en las estrategias de aprendizaje para crear conexiones con las personas que te rodean, comprender la motivación y liderar con éxito a pequeños grupos para que realicen tareas.</a:t>
              </a:r>
              <a:endParaRPr lang="es-ES" sz="1600" dirty="0">
                <a:latin typeface="Gotham Light" pitchFamily="50" charset="0"/>
              </a:endParaRPr>
            </a:p>
          </p:txBody>
        </p:sp>
      </p:grpSp>
    </p:spTree>
    <p:extLst>
      <p:ext uri="{BB962C8B-B14F-4D97-AF65-F5344CB8AC3E}">
        <p14:creationId xmlns:p14="http://schemas.microsoft.com/office/powerpoint/2010/main" val="281571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9" name="Grupo 8"/>
          <p:cNvGrpSpPr/>
          <p:nvPr/>
        </p:nvGrpSpPr>
        <p:grpSpPr>
          <a:xfrm>
            <a:off x="446630" y="2442445"/>
            <a:ext cx="5649370" cy="3875531"/>
            <a:chOff x="446630" y="2442445"/>
            <a:chExt cx="5649370" cy="3875531"/>
          </a:xfrm>
        </p:grpSpPr>
        <p:sp>
          <p:nvSpPr>
            <p:cNvPr id="3" name="CuadroTexto 2"/>
            <p:cNvSpPr txBox="1"/>
            <p:nvPr/>
          </p:nvSpPr>
          <p:spPr>
            <a:xfrm>
              <a:off x="873495" y="2442445"/>
              <a:ext cx="4697126" cy="1323439"/>
            </a:xfrm>
            <a:prstGeom prst="rect">
              <a:avLst/>
            </a:prstGeom>
            <a:noFill/>
          </p:spPr>
          <p:txBody>
            <a:bodyPr wrap="square" rtlCol="0">
              <a:spAutoFit/>
            </a:bodyPr>
            <a:lstStyle/>
            <a:p>
              <a:r>
                <a:rPr lang="es-MX" sz="4000" dirty="0" smtClean="0">
                  <a:solidFill>
                    <a:srgbClr val="004063"/>
                  </a:solidFill>
                  <a:latin typeface="Gotham Bold" pitchFamily="50" charset="0"/>
                </a:rPr>
                <a:t>Influencia</a:t>
              </a:r>
            </a:p>
            <a:p>
              <a:r>
                <a:rPr lang="es-MX" sz="4000" dirty="0" smtClean="0">
                  <a:solidFill>
                    <a:srgbClr val="004063"/>
                  </a:solidFill>
                  <a:latin typeface="Gotham Light" pitchFamily="50" charset="0"/>
                </a:rPr>
                <a:t>Persuasiva</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2308324"/>
            </a:xfrm>
            <a:prstGeom prst="rect">
              <a:avLst/>
            </a:prstGeom>
            <a:noFill/>
          </p:spPr>
          <p:txBody>
            <a:bodyPr wrap="square" rtlCol="0">
              <a:spAutoFit/>
            </a:bodyPr>
            <a:lstStyle/>
            <a:p>
              <a:r>
                <a:rPr lang="es-ES" sz="1600" dirty="0" smtClean="0">
                  <a:latin typeface="Gotham Light" pitchFamily="50" charset="0"/>
                </a:rPr>
                <a:t>Ayuda a desarrollar habilidades como comunicador innovador y líder; cómo negociar un resultado positivo y en crear habilidades sólidas de comunicación interpersonal y oratoria.</a:t>
              </a:r>
            </a:p>
            <a:p>
              <a:endParaRPr lang="es-ES" sz="1600" dirty="0">
                <a:latin typeface="Gotham Light" pitchFamily="50" charset="0"/>
              </a:endParaRPr>
            </a:p>
            <a:p>
              <a:r>
                <a:rPr lang="es-ES" sz="1600" dirty="0" smtClean="0">
                  <a:latin typeface="Gotham Light" pitchFamily="50" charset="0"/>
                </a:rPr>
                <a:t>Hace hincapié en desarrollar habilidades de liderazgo para usar en situaciones complejas, así como crear soluciones innovadoras para los desafíos.</a:t>
              </a:r>
            </a:p>
          </p:txBody>
        </p:sp>
      </p:grpSp>
    </p:spTree>
    <p:extLst>
      <p:ext uri="{BB962C8B-B14F-4D97-AF65-F5344CB8AC3E}">
        <p14:creationId xmlns:p14="http://schemas.microsoft.com/office/powerpoint/2010/main" val="403077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8" name="Grupo 7"/>
          <p:cNvGrpSpPr/>
          <p:nvPr/>
        </p:nvGrpSpPr>
        <p:grpSpPr>
          <a:xfrm>
            <a:off x="446630" y="2442445"/>
            <a:ext cx="5649370" cy="3383089"/>
            <a:chOff x="446630" y="2442445"/>
            <a:chExt cx="5649370" cy="3383089"/>
          </a:xfrm>
        </p:grpSpPr>
        <p:sp>
          <p:nvSpPr>
            <p:cNvPr id="3" name="CuadroTexto 2"/>
            <p:cNvSpPr txBox="1"/>
            <p:nvPr/>
          </p:nvSpPr>
          <p:spPr>
            <a:xfrm>
              <a:off x="873494" y="2442445"/>
              <a:ext cx="4901663" cy="1323439"/>
            </a:xfrm>
            <a:prstGeom prst="rect">
              <a:avLst/>
            </a:prstGeom>
            <a:noFill/>
          </p:spPr>
          <p:txBody>
            <a:bodyPr wrap="square" rtlCol="0">
              <a:spAutoFit/>
            </a:bodyPr>
            <a:lstStyle/>
            <a:p>
              <a:r>
                <a:rPr lang="es-MX" sz="4000" dirty="0" smtClean="0">
                  <a:solidFill>
                    <a:srgbClr val="004063"/>
                  </a:solidFill>
                  <a:latin typeface="Gotham Bold" pitchFamily="50" charset="0"/>
                </a:rPr>
                <a:t>Dominio de</a:t>
              </a:r>
            </a:p>
            <a:p>
              <a:r>
                <a:rPr lang="es-MX" sz="4000" dirty="0" smtClean="0">
                  <a:solidFill>
                    <a:srgbClr val="004063"/>
                  </a:solidFill>
                  <a:latin typeface="Gotham Light" pitchFamily="50" charset="0"/>
                </a:rPr>
                <a:t>las Presentaciones</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1815882"/>
            </a:xfrm>
            <a:prstGeom prst="rect">
              <a:avLst/>
            </a:prstGeom>
            <a:noFill/>
          </p:spPr>
          <p:txBody>
            <a:bodyPr wrap="square" rtlCol="0">
              <a:spAutoFit/>
            </a:bodyPr>
            <a:lstStyle/>
            <a:p>
              <a:r>
                <a:rPr lang="es-ES" sz="1600" dirty="0" smtClean="0">
                  <a:latin typeface="Gotham Light" pitchFamily="50" charset="0"/>
                </a:rPr>
                <a:t>Ayuda a desarrollar habilidades como orador experimentado. Se centra en cómo responde el público y mejorar la conexión entre el orador y éstos.</a:t>
              </a:r>
            </a:p>
            <a:p>
              <a:endParaRPr lang="es-ES" sz="1600" dirty="0" smtClean="0">
                <a:latin typeface="Gotham Light" pitchFamily="50" charset="0"/>
              </a:endParaRPr>
            </a:p>
            <a:p>
              <a:r>
                <a:rPr lang="es-ES" sz="1600" dirty="0" smtClean="0">
                  <a:latin typeface="Gotham Light" pitchFamily="50" charset="0"/>
                </a:rPr>
                <a:t>Contribuye a comprender las técnicas eficaces de oratoria, la escritura y presentación de discursos. </a:t>
              </a:r>
            </a:p>
          </p:txBody>
        </p:sp>
      </p:grpSp>
    </p:spTree>
    <p:extLst>
      <p:ext uri="{BB962C8B-B14F-4D97-AF65-F5344CB8AC3E}">
        <p14:creationId xmlns:p14="http://schemas.microsoft.com/office/powerpoint/2010/main" val="188602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8" name="Grupo 7"/>
          <p:cNvGrpSpPr/>
          <p:nvPr/>
        </p:nvGrpSpPr>
        <p:grpSpPr>
          <a:xfrm>
            <a:off x="446630" y="2442445"/>
            <a:ext cx="5649370" cy="3383089"/>
            <a:chOff x="446630" y="2442445"/>
            <a:chExt cx="5649370" cy="3383089"/>
          </a:xfrm>
        </p:grpSpPr>
        <p:sp>
          <p:nvSpPr>
            <p:cNvPr id="3" name="CuadroTexto 2"/>
            <p:cNvSpPr txBox="1"/>
            <p:nvPr/>
          </p:nvSpPr>
          <p:spPr>
            <a:xfrm>
              <a:off x="873494" y="2442445"/>
              <a:ext cx="4901663" cy="1323439"/>
            </a:xfrm>
            <a:prstGeom prst="rect">
              <a:avLst/>
            </a:prstGeom>
            <a:noFill/>
          </p:spPr>
          <p:txBody>
            <a:bodyPr wrap="square" rtlCol="0">
              <a:spAutoFit/>
            </a:bodyPr>
            <a:lstStyle/>
            <a:p>
              <a:r>
                <a:rPr lang="es-MX" sz="4000" dirty="0" smtClean="0">
                  <a:solidFill>
                    <a:srgbClr val="004063"/>
                  </a:solidFill>
                  <a:latin typeface="Gotham Bold" pitchFamily="50" charset="0"/>
                </a:rPr>
                <a:t>Relaciones</a:t>
              </a:r>
            </a:p>
            <a:p>
              <a:r>
                <a:rPr lang="es-MX" sz="4000" dirty="0" smtClean="0">
                  <a:solidFill>
                    <a:srgbClr val="004063"/>
                  </a:solidFill>
                  <a:latin typeface="Gotham Light" pitchFamily="50" charset="0"/>
                </a:rPr>
                <a:t>Estratégicas</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1815882"/>
            </a:xfrm>
            <a:prstGeom prst="rect">
              <a:avLst/>
            </a:prstGeom>
            <a:noFill/>
          </p:spPr>
          <p:txBody>
            <a:bodyPr wrap="square" rtlCol="0">
              <a:spAutoFit/>
            </a:bodyPr>
            <a:lstStyle/>
            <a:p>
              <a:r>
                <a:rPr lang="es-ES" sz="1600" dirty="0" smtClean="0">
                  <a:latin typeface="Gotham Light" pitchFamily="50" charset="0"/>
                </a:rPr>
                <a:t>Ayuda a desarrollar habilidades como líder en comunicación.</a:t>
              </a:r>
            </a:p>
            <a:p>
              <a:endParaRPr lang="es-ES" sz="1600" dirty="0">
                <a:latin typeface="Gotham Light" pitchFamily="50" charset="0"/>
              </a:endParaRPr>
            </a:p>
            <a:p>
              <a:r>
                <a:rPr lang="es-ES" sz="1600" dirty="0" smtClean="0">
                  <a:latin typeface="Gotham Light" pitchFamily="50" charset="0"/>
                </a:rPr>
                <a:t>Se centra en comprender la diversidad, crear conexiones personales y profesionales con una diversidad de personas y desarrollar una estrategia de relaciones públicas. </a:t>
              </a:r>
            </a:p>
          </p:txBody>
        </p:sp>
      </p:grpSp>
    </p:spTree>
    <p:extLst>
      <p:ext uri="{BB962C8B-B14F-4D97-AF65-F5344CB8AC3E}">
        <p14:creationId xmlns:p14="http://schemas.microsoft.com/office/powerpoint/2010/main" val="19186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8" name="Grupo 7"/>
          <p:cNvGrpSpPr/>
          <p:nvPr/>
        </p:nvGrpSpPr>
        <p:grpSpPr>
          <a:xfrm>
            <a:off x="446630" y="2442445"/>
            <a:ext cx="5649370" cy="3629310"/>
            <a:chOff x="446630" y="2442445"/>
            <a:chExt cx="5649370" cy="3629310"/>
          </a:xfrm>
        </p:grpSpPr>
        <p:sp>
          <p:nvSpPr>
            <p:cNvPr id="3" name="CuadroTexto 2"/>
            <p:cNvSpPr txBox="1"/>
            <p:nvPr/>
          </p:nvSpPr>
          <p:spPr>
            <a:xfrm>
              <a:off x="873494" y="2442445"/>
              <a:ext cx="4901663" cy="1323439"/>
            </a:xfrm>
            <a:prstGeom prst="rect">
              <a:avLst/>
            </a:prstGeom>
            <a:noFill/>
          </p:spPr>
          <p:txBody>
            <a:bodyPr wrap="square" rtlCol="0">
              <a:spAutoFit/>
            </a:bodyPr>
            <a:lstStyle/>
            <a:p>
              <a:r>
                <a:rPr lang="es-MX" sz="4000" dirty="0" smtClean="0">
                  <a:solidFill>
                    <a:srgbClr val="004063"/>
                  </a:solidFill>
                  <a:latin typeface="Gotham Bold" pitchFamily="50" charset="0"/>
                </a:rPr>
                <a:t>Colaboración</a:t>
              </a:r>
            </a:p>
            <a:p>
              <a:r>
                <a:rPr lang="es-MX" sz="4000" dirty="0" smtClean="0">
                  <a:solidFill>
                    <a:srgbClr val="004063"/>
                  </a:solidFill>
                  <a:latin typeface="Gotham Light" pitchFamily="50" charset="0"/>
                </a:rPr>
                <a:t>en Equipo</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2062103"/>
            </a:xfrm>
            <a:prstGeom prst="rect">
              <a:avLst/>
            </a:prstGeom>
            <a:noFill/>
          </p:spPr>
          <p:txBody>
            <a:bodyPr wrap="square" rtlCol="0">
              <a:spAutoFit/>
            </a:bodyPr>
            <a:lstStyle/>
            <a:p>
              <a:r>
                <a:rPr lang="es-ES" sz="1600" dirty="0">
                  <a:latin typeface="Gotham Light" pitchFamily="50" charset="0"/>
                </a:rPr>
                <a:t>A</a:t>
              </a:r>
              <a:r>
                <a:rPr lang="es-ES" sz="1600" dirty="0" smtClean="0">
                  <a:latin typeface="Gotham Light" pitchFamily="50" charset="0"/>
                </a:rPr>
                <a:t>yuda a desarrollar habilidades como líder de colaboración.</a:t>
              </a:r>
            </a:p>
            <a:p>
              <a:endParaRPr lang="es-ES" sz="1600" dirty="0">
                <a:latin typeface="Gotham Light" pitchFamily="50" charset="0"/>
              </a:endParaRPr>
            </a:p>
            <a:p>
              <a:r>
                <a:rPr lang="es-ES" sz="1600" dirty="0" smtClean="0">
                  <a:latin typeface="Gotham Light" pitchFamily="50" charset="0"/>
                </a:rPr>
                <a:t>Se centra en escuchar de forma activa, motivar a otras personas y colaborar con un equipo. Cada uno de los proyectos contribuye al desarrollo de habilidades de comunicación interpersonal y de oratoria.</a:t>
              </a:r>
            </a:p>
          </p:txBody>
        </p:sp>
      </p:grpSp>
    </p:spTree>
    <p:extLst>
      <p:ext uri="{BB962C8B-B14F-4D97-AF65-F5344CB8AC3E}">
        <p14:creationId xmlns:p14="http://schemas.microsoft.com/office/powerpoint/2010/main" val="206999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Elipse 5"/>
          <p:cNvSpPr/>
          <p:nvPr/>
        </p:nvSpPr>
        <p:spPr>
          <a:xfrm>
            <a:off x="6921398" y="777657"/>
            <a:ext cx="4340160" cy="4340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994" y="1080837"/>
            <a:ext cx="3733800" cy="3733800"/>
          </a:xfrm>
          <a:prstGeom prst="rect">
            <a:avLst/>
          </a:prstGeom>
        </p:spPr>
      </p:pic>
      <p:grpSp>
        <p:nvGrpSpPr>
          <p:cNvPr id="8" name="Grupo 7"/>
          <p:cNvGrpSpPr/>
          <p:nvPr/>
        </p:nvGrpSpPr>
        <p:grpSpPr>
          <a:xfrm>
            <a:off x="446630" y="2442445"/>
            <a:ext cx="5649370" cy="3629310"/>
            <a:chOff x="446630" y="2442445"/>
            <a:chExt cx="5649370" cy="3629310"/>
          </a:xfrm>
        </p:grpSpPr>
        <p:sp>
          <p:nvSpPr>
            <p:cNvPr id="3" name="CuadroTexto 2"/>
            <p:cNvSpPr txBox="1"/>
            <p:nvPr/>
          </p:nvSpPr>
          <p:spPr>
            <a:xfrm>
              <a:off x="873494" y="2442445"/>
              <a:ext cx="4901663" cy="1323439"/>
            </a:xfrm>
            <a:prstGeom prst="rect">
              <a:avLst/>
            </a:prstGeom>
            <a:noFill/>
          </p:spPr>
          <p:txBody>
            <a:bodyPr wrap="square" rtlCol="0">
              <a:spAutoFit/>
            </a:bodyPr>
            <a:lstStyle/>
            <a:p>
              <a:r>
                <a:rPr lang="es-MX" sz="4000" dirty="0" smtClean="0">
                  <a:solidFill>
                    <a:srgbClr val="004063"/>
                  </a:solidFill>
                  <a:latin typeface="Gotham Bold" pitchFamily="50" charset="0"/>
                </a:rPr>
                <a:t>Comunicación</a:t>
              </a:r>
            </a:p>
            <a:p>
              <a:r>
                <a:rPr lang="es-MX" sz="4000" dirty="0" smtClean="0">
                  <a:solidFill>
                    <a:srgbClr val="004063"/>
                  </a:solidFill>
                  <a:latin typeface="Gotham Light" pitchFamily="50" charset="0"/>
                </a:rPr>
                <a:t>Visionaria</a:t>
              </a:r>
            </a:p>
          </p:txBody>
        </p:sp>
        <p:sp>
          <p:nvSpPr>
            <p:cNvPr id="4" name="Triángulo isósceles 3"/>
            <p:cNvSpPr/>
            <p:nvPr/>
          </p:nvSpPr>
          <p:spPr>
            <a:xfrm rot="12600000">
              <a:off x="446630" y="2721452"/>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873495" y="4009652"/>
              <a:ext cx="5222505" cy="2062103"/>
            </a:xfrm>
            <a:prstGeom prst="rect">
              <a:avLst/>
            </a:prstGeom>
            <a:noFill/>
          </p:spPr>
          <p:txBody>
            <a:bodyPr wrap="square" rtlCol="0">
              <a:spAutoFit/>
            </a:bodyPr>
            <a:lstStyle/>
            <a:p>
              <a:r>
                <a:rPr lang="es-ES" sz="1600" dirty="0">
                  <a:latin typeface="Gotham Light" pitchFamily="50" charset="0"/>
                </a:rPr>
                <a:t>A</a:t>
              </a:r>
              <a:r>
                <a:rPr lang="es-ES" sz="1600" dirty="0" smtClean="0">
                  <a:latin typeface="Gotham Light" pitchFamily="50" charset="0"/>
                </a:rPr>
                <a:t>yuda a desarrollar habilidades como comunicador estratégico y líder. Se centra en el desarrollo de habilidades para compartir información con un grupo, planificar comunicaciones y crear soluciones innovadoras. </a:t>
              </a:r>
            </a:p>
            <a:p>
              <a:endParaRPr lang="es-ES" sz="1600" dirty="0">
                <a:latin typeface="Gotham Light" pitchFamily="50" charset="0"/>
              </a:endParaRPr>
            </a:p>
            <a:p>
              <a:r>
                <a:rPr lang="es-ES" sz="1600" dirty="0" smtClean="0">
                  <a:latin typeface="Gotham Light" pitchFamily="50" charset="0"/>
                </a:rPr>
                <a:t>En cada uno de los proyectos se hace hincapié en la escritura y presentación de discursos. </a:t>
              </a:r>
            </a:p>
          </p:txBody>
        </p:sp>
      </p:grpSp>
    </p:spTree>
    <p:extLst>
      <p:ext uri="{BB962C8B-B14F-4D97-AF65-F5344CB8AC3E}">
        <p14:creationId xmlns:p14="http://schemas.microsoft.com/office/powerpoint/2010/main" val="348635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56174" y="866141"/>
            <a:ext cx="5820456" cy="923330"/>
          </a:xfrm>
          <a:prstGeom prst="rect">
            <a:avLst/>
          </a:prstGeom>
          <a:noFill/>
        </p:spPr>
        <p:txBody>
          <a:bodyPr wrap="square" rtlCol="0">
            <a:spAutoFit/>
          </a:bodyPr>
          <a:lstStyle/>
          <a:p>
            <a:r>
              <a:rPr lang="es-MX" dirty="0">
                <a:latin typeface="Gotham Book" pitchFamily="50" charset="0"/>
              </a:rPr>
              <a:t>Cada trayecto está dividido en </a:t>
            </a:r>
            <a:r>
              <a:rPr lang="es-MX" b="1" dirty="0">
                <a:latin typeface="Gotham Book" pitchFamily="50" charset="0"/>
              </a:rPr>
              <a:t>cinco niveles</a:t>
            </a:r>
            <a:r>
              <a:rPr lang="es-MX" dirty="0">
                <a:latin typeface="Gotham Book" pitchFamily="50" charset="0"/>
              </a:rPr>
              <a:t> que aumentan su </a:t>
            </a:r>
            <a:r>
              <a:rPr lang="es-MX" dirty="0" smtClean="0">
                <a:latin typeface="Gotham Book" pitchFamily="50" charset="0"/>
              </a:rPr>
              <a:t>complejidad. Los niveles te ayudan a desarrollar lo que has aprendido y aplicarlo.</a:t>
            </a:r>
            <a:endParaRPr lang="es-MX" dirty="0">
              <a:latin typeface="Gotham Book" pitchFamily="50" charset="0"/>
            </a:endParaRPr>
          </a:p>
        </p:txBody>
      </p:sp>
      <p:grpSp>
        <p:nvGrpSpPr>
          <p:cNvPr id="42" name="Grupo 41"/>
          <p:cNvGrpSpPr/>
          <p:nvPr/>
        </p:nvGrpSpPr>
        <p:grpSpPr>
          <a:xfrm>
            <a:off x="0" y="4787162"/>
            <a:ext cx="2444269" cy="2070838"/>
            <a:chOff x="0" y="4787162"/>
            <a:chExt cx="2444269" cy="2070838"/>
          </a:xfrm>
        </p:grpSpPr>
        <p:sp>
          <p:nvSpPr>
            <p:cNvPr id="17" name="Rectángulo 16"/>
            <p:cNvSpPr/>
            <p:nvPr/>
          </p:nvSpPr>
          <p:spPr>
            <a:xfrm>
              <a:off x="0" y="4787162"/>
              <a:ext cx="2444269" cy="20708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474431" y="5190961"/>
              <a:ext cx="1538113" cy="584775"/>
            </a:xfrm>
            <a:prstGeom prst="rect">
              <a:avLst/>
            </a:prstGeom>
            <a:noFill/>
          </p:spPr>
          <p:txBody>
            <a:bodyPr wrap="none" rtlCol="0">
              <a:spAutoFit/>
            </a:bodyPr>
            <a:lstStyle/>
            <a:p>
              <a:pPr algn="ctr"/>
              <a:r>
                <a:rPr lang="es-MX" sz="3200" dirty="0" smtClean="0">
                  <a:solidFill>
                    <a:srgbClr val="004063"/>
                  </a:solidFill>
                  <a:latin typeface="Gotham Bold" pitchFamily="50" charset="0"/>
                </a:rPr>
                <a:t>Nivel 1</a:t>
              </a:r>
              <a:endParaRPr lang="es-MX" sz="3200" dirty="0">
                <a:solidFill>
                  <a:srgbClr val="004063"/>
                </a:solidFill>
                <a:latin typeface="Gotham Bold" pitchFamily="50" charset="0"/>
              </a:endParaRPr>
            </a:p>
          </p:txBody>
        </p:sp>
        <p:sp>
          <p:nvSpPr>
            <p:cNvPr id="5" name="CuadroTexto 4"/>
            <p:cNvSpPr txBox="1"/>
            <p:nvPr/>
          </p:nvSpPr>
          <p:spPr>
            <a:xfrm>
              <a:off x="228369" y="5756686"/>
              <a:ext cx="2030236" cy="523220"/>
            </a:xfrm>
            <a:prstGeom prst="rect">
              <a:avLst/>
            </a:prstGeom>
            <a:noFill/>
          </p:spPr>
          <p:txBody>
            <a:bodyPr wrap="none" rtlCol="0">
              <a:spAutoFit/>
            </a:bodyPr>
            <a:lstStyle/>
            <a:p>
              <a:pPr algn="ctr"/>
              <a:r>
                <a:rPr lang="es-MX" sz="1400" dirty="0" smtClean="0">
                  <a:solidFill>
                    <a:srgbClr val="004063"/>
                  </a:solidFill>
                  <a:latin typeface="Gotham Book" pitchFamily="50" charset="0"/>
                </a:rPr>
                <a:t>Domina los aspectos</a:t>
              </a:r>
            </a:p>
            <a:p>
              <a:pPr algn="ctr"/>
              <a:r>
                <a:rPr lang="es-MX" sz="1400" dirty="0" smtClean="0">
                  <a:solidFill>
                    <a:srgbClr val="004063"/>
                  </a:solidFill>
                  <a:latin typeface="Gotham Book" pitchFamily="50" charset="0"/>
                </a:rPr>
                <a:t>fundamentales</a:t>
              </a:r>
              <a:endParaRPr lang="es-MX" sz="1400" dirty="0">
                <a:solidFill>
                  <a:srgbClr val="004063"/>
                </a:solidFill>
                <a:latin typeface="Gotham Book" pitchFamily="50" charset="0"/>
              </a:endParaRPr>
            </a:p>
          </p:txBody>
        </p:sp>
        <p:sp>
          <p:nvSpPr>
            <p:cNvPr id="31" name="Triángulo isósceles 30"/>
            <p:cNvSpPr/>
            <p:nvPr/>
          </p:nvSpPr>
          <p:spPr>
            <a:xfrm>
              <a:off x="1110693" y="6376813"/>
              <a:ext cx="222883" cy="192140"/>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43" name="Grupo 42"/>
          <p:cNvGrpSpPr/>
          <p:nvPr/>
        </p:nvGrpSpPr>
        <p:grpSpPr>
          <a:xfrm>
            <a:off x="2444269" y="4013775"/>
            <a:ext cx="2444269" cy="2855146"/>
            <a:chOff x="2444269" y="4013775"/>
            <a:chExt cx="2444269" cy="2855146"/>
          </a:xfrm>
        </p:grpSpPr>
        <p:sp>
          <p:nvSpPr>
            <p:cNvPr id="14" name="Rectángulo 13"/>
            <p:cNvSpPr/>
            <p:nvPr/>
          </p:nvSpPr>
          <p:spPr>
            <a:xfrm>
              <a:off x="2444269" y="4013775"/>
              <a:ext cx="2444269" cy="2855146"/>
            </a:xfrm>
            <a:prstGeom prst="rect">
              <a:avLst/>
            </a:prstGeom>
            <a:solidFill>
              <a:srgbClr val="FFF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p:cNvSpPr txBox="1"/>
            <p:nvPr/>
          </p:nvSpPr>
          <p:spPr>
            <a:xfrm>
              <a:off x="2856470" y="4494774"/>
              <a:ext cx="1619867" cy="584775"/>
            </a:xfrm>
            <a:prstGeom prst="rect">
              <a:avLst/>
            </a:prstGeom>
            <a:noFill/>
          </p:spPr>
          <p:txBody>
            <a:bodyPr wrap="none" rtlCol="0">
              <a:spAutoFit/>
            </a:bodyPr>
            <a:lstStyle/>
            <a:p>
              <a:pPr algn="ctr"/>
              <a:r>
                <a:rPr lang="es-MX" sz="3200" dirty="0" smtClean="0">
                  <a:solidFill>
                    <a:srgbClr val="004063"/>
                  </a:solidFill>
                  <a:latin typeface="Gotham Bold" pitchFamily="50" charset="0"/>
                </a:rPr>
                <a:t>Nivel 2</a:t>
              </a:r>
              <a:endParaRPr lang="es-MX" sz="3200" dirty="0">
                <a:solidFill>
                  <a:srgbClr val="004063"/>
                </a:solidFill>
                <a:latin typeface="Gotham Bold" pitchFamily="50" charset="0"/>
              </a:endParaRPr>
            </a:p>
          </p:txBody>
        </p:sp>
        <p:sp>
          <p:nvSpPr>
            <p:cNvPr id="19" name="CuadroTexto 18"/>
            <p:cNvSpPr txBox="1"/>
            <p:nvPr/>
          </p:nvSpPr>
          <p:spPr>
            <a:xfrm>
              <a:off x="2770645" y="5060499"/>
              <a:ext cx="1791516" cy="307777"/>
            </a:xfrm>
            <a:prstGeom prst="rect">
              <a:avLst/>
            </a:prstGeom>
            <a:noFill/>
          </p:spPr>
          <p:txBody>
            <a:bodyPr wrap="none" rtlCol="0">
              <a:spAutoFit/>
            </a:bodyPr>
            <a:lstStyle/>
            <a:p>
              <a:pPr algn="ctr"/>
              <a:r>
                <a:rPr lang="es-MX" sz="1400" dirty="0" smtClean="0">
                  <a:solidFill>
                    <a:srgbClr val="004063"/>
                  </a:solidFill>
                  <a:latin typeface="Gotham Book" pitchFamily="50" charset="0"/>
                </a:rPr>
                <a:t>Aprender tu estilo</a:t>
              </a:r>
              <a:endParaRPr lang="es-MX" sz="1400" dirty="0">
                <a:solidFill>
                  <a:srgbClr val="004063"/>
                </a:solidFill>
                <a:latin typeface="Gotham Book" pitchFamily="50" charset="0"/>
              </a:endParaRPr>
            </a:p>
          </p:txBody>
        </p:sp>
        <p:sp>
          <p:nvSpPr>
            <p:cNvPr id="33" name="Triángulo isósceles 32"/>
            <p:cNvSpPr/>
            <p:nvPr/>
          </p:nvSpPr>
          <p:spPr>
            <a:xfrm>
              <a:off x="3554961" y="5483348"/>
              <a:ext cx="222883" cy="192140"/>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44" name="Grupo 43"/>
          <p:cNvGrpSpPr/>
          <p:nvPr/>
        </p:nvGrpSpPr>
        <p:grpSpPr>
          <a:xfrm>
            <a:off x="4888538" y="3213020"/>
            <a:ext cx="2444269" cy="3644980"/>
            <a:chOff x="4888538" y="3213020"/>
            <a:chExt cx="2444269" cy="3644980"/>
          </a:xfrm>
        </p:grpSpPr>
        <p:sp>
          <p:nvSpPr>
            <p:cNvPr id="16" name="Rectángulo 15"/>
            <p:cNvSpPr/>
            <p:nvPr/>
          </p:nvSpPr>
          <p:spPr>
            <a:xfrm>
              <a:off x="4888538" y="3213020"/>
              <a:ext cx="2444269" cy="36449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5300739" y="3721387"/>
              <a:ext cx="1619867" cy="584775"/>
            </a:xfrm>
            <a:prstGeom prst="rect">
              <a:avLst/>
            </a:prstGeom>
            <a:noFill/>
          </p:spPr>
          <p:txBody>
            <a:bodyPr wrap="none" rtlCol="0">
              <a:spAutoFit/>
            </a:bodyPr>
            <a:lstStyle/>
            <a:p>
              <a:pPr algn="ctr"/>
              <a:r>
                <a:rPr lang="es-MX" sz="3200" dirty="0" smtClean="0">
                  <a:solidFill>
                    <a:srgbClr val="004063"/>
                  </a:solidFill>
                  <a:latin typeface="Gotham Bold" pitchFamily="50" charset="0"/>
                </a:rPr>
                <a:t>Nivel 3</a:t>
              </a:r>
              <a:endParaRPr lang="es-MX" sz="3200" dirty="0">
                <a:solidFill>
                  <a:srgbClr val="004063"/>
                </a:solidFill>
                <a:latin typeface="Gotham Bold" pitchFamily="50" charset="0"/>
              </a:endParaRPr>
            </a:p>
          </p:txBody>
        </p:sp>
        <p:sp>
          <p:nvSpPr>
            <p:cNvPr id="22" name="CuadroTexto 21"/>
            <p:cNvSpPr txBox="1"/>
            <p:nvPr/>
          </p:nvSpPr>
          <p:spPr>
            <a:xfrm>
              <a:off x="5413494" y="4306162"/>
              <a:ext cx="1394356" cy="523220"/>
            </a:xfrm>
            <a:prstGeom prst="rect">
              <a:avLst/>
            </a:prstGeom>
            <a:noFill/>
          </p:spPr>
          <p:txBody>
            <a:bodyPr wrap="none" rtlCol="0">
              <a:spAutoFit/>
            </a:bodyPr>
            <a:lstStyle/>
            <a:p>
              <a:pPr algn="ctr"/>
              <a:r>
                <a:rPr lang="es-MX" sz="1400" dirty="0" smtClean="0">
                  <a:solidFill>
                    <a:srgbClr val="004063"/>
                  </a:solidFill>
                  <a:latin typeface="Gotham Book" pitchFamily="50" charset="0"/>
                </a:rPr>
                <a:t>Aumentar el</a:t>
              </a:r>
            </a:p>
            <a:p>
              <a:pPr algn="ctr"/>
              <a:r>
                <a:rPr lang="es-MX" sz="1400" dirty="0" smtClean="0">
                  <a:solidFill>
                    <a:srgbClr val="004063"/>
                  </a:solidFill>
                  <a:latin typeface="Gotham Book" pitchFamily="50" charset="0"/>
                </a:rPr>
                <a:t>conocimiento</a:t>
              </a:r>
            </a:p>
          </p:txBody>
        </p:sp>
        <p:sp>
          <p:nvSpPr>
            <p:cNvPr id="34" name="Triángulo isósceles 33"/>
            <p:cNvSpPr/>
            <p:nvPr/>
          </p:nvSpPr>
          <p:spPr>
            <a:xfrm>
              <a:off x="5984558" y="4964429"/>
              <a:ext cx="222883" cy="192140"/>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45" name="Grupo 44"/>
          <p:cNvGrpSpPr/>
          <p:nvPr/>
        </p:nvGrpSpPr>
        <p:grpSpPr>
          <a:xfrm>
            <a:off x="7332808" y="2397412"/>
            <a:ext cx="2444268" cy="4471509"/>
            <a:chOff x="7332808" y="2397412"/>
            <a:chExt cx="2444268" cy="4471509"/>
          </a:xfrm>
        </p:grpSpPr>
        <p:sp>
          <p:nvSpPr>
            <p:cNvPr id="15" name="Rectángulo 14"/>
            <p:cNvSpPr/>
            <p:nvPr/>
          </p:nvSpPr>
          <p:spPr>
            <a:xfrm>
              <a:off x="7332808" y="2397412"/>
              <a:ext cx="2444268" cy="4471509"/>
            </a:xfrm>
            <a:prstGeom prst="rect">
              <a:avLst/>
            </a:prstGeom>
            <a:solidFill>
              <a:srgbClr val="FFF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CuadroTexto 23"/>
            <p:cNvSpPr txBox="1"/>
            <p:nvPr/>
          </p:nvSpPr>
          <p:spPr>
            <a:xfrm>
              <a:off x="7745008" y="2880738"/>
              <a:ext cx="1647118" cy="584775"/>
            </a:xfrm>
            <a:prstGeom prst="rect">
              <a:avLst/>
            </a:prstGeom>
            <a:noFill/>
          </p:spPr>
          <p:txBody>
            <a:bodyPr wrap="none" rtlCol="0">
              <a:spAutoFit/>
            </a:bodyPr>
            <a:lstStyle/>
            <a:p>
              <a:pPr algn="ctr"/>
              <a:r>
                <a:rPr lang="es-MX" sz="3200" dirty="0" smtClean="0">
                  <a:solidFill>
                    <a:srgbClr val="004063"/>
                  </a:solidFill>
                  <a:latin typeface="Gotham Bold" pitchFamily="50" charset="0"/>
                </a:rPr>
                <a:t>Nivel 4</a:t>
              </a:r>
              <a:endParaRPr lang="es-MX" sz="3200" dirty="0">
                <a:solidFill>
                  <a:srgbClr val="004063"/>
                </a:solidFill>
                <a:latin typeface="Gotham Bold" pitchFamily="50" charset="0"/>
              </a:endParaRPr>
            </a:p>
          </p:txBody>
        </p:sp>
        <p:sp>
          <p:nvSpPr>
            <p:cNvPr id="25" name="CuadroTexto 24"/>
            <p:cNvSpPr txBox="1"/>
            <p:nvPr/>
          </p:nvSpPr>
          <p:spPr>
            <a:xfrm>
              <a:off x="7944840" y="3465513"/>
              <a:ext cx="1220206" cy="523220"/>
            </a:xfrm>
            <a:prstGeom prst="rect">
              <a:avLst/>
            </a:prstGeom>
            <a:noFill/>
          </p:spPr>
          <p:txBody>
            <a:bodyPr wrap="none" rtlCol="0">
              <a:spAutoFit/>
            </a:bodyPr>
            <a:lstStyle/>
            <a:p>
              <a:pPr algn="ctr"/>
              <a:r>
                <a:rPr lang="es-MX" sz="1400" dirty="0" smtClean="0">
                  <a:solidFill>
                    <a:srgbClr val="004063"/>
                  </a:solidFill>
                  <a:latin typeface="Gotham Book" pitchFamily="50" charset="0"/>
                </a:rPr>
                <a:t>Desarrollar</a:t>
              </a:r>
            </a:p>
            <a:p>
              <a:pPr algn="ctr"/>
              <a:r>
                <a:rPr lang="es-MX" sz="1400" dirty="0" smtClean="0">
                  <a:solidFill>
                    <a:srgbClr val="004063"/>
                  </a:solidFill>
                  <a:latin typeface="Gotham Book" pitchFamily="50" charset="0"/>
                </a:rPr>
                <a:t>Habilidades</a:t>
              </a:r>
            </a:p>
          </p:txBody>
        </p:sp>
        <p:sp>
          <p:nvSpPr>
            <p:cNvPr id="35" name="Triángulo isósceles 34"/>
            <p:cNvSpPr/>
            <p:nvPr/>
          </p:nvSpPr>
          <p:spPr>
            <a:xfrm>
              <a:off x="8439200" y="4131432"/>
              <a:ext cx="222883" cy="192140"/>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46" name="Grupo 45"/>
          <p:cNvGrpSpPr/>
          <p:nvPr/>
        </p:nvGrpSpPr>
        <p:grpSpPr>
          <a:xfrm>
            <a:off x="9777077" y="1701574"/>
            <a:ext cx="2414924" cy="5149516"/>
            <a:chOff x="9777077" y="1701574"/>
            <a:chExt cx="2414924" cy="5149516"/>
          </a:xfrm>
        </p:grpSpPr>
        <p:sp>
          <p:nvSpPr>
            <p:cNvPr id="13" name="Rectángulo 12"/>
            <p:cNvSpPr/>
            <p:nvPr/>
          </p:nvSpPr>
          <p:spPr>
            <a:xfrm>
              <a:off x="9777077" y="1701574"/>
              <a:ext cx="2414924" cy="51495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CuadroTexto 25"/>
            <p:cNvSpPr txBox="1"/>
            <p:nvPr/>
          </p:nvSpPr>
          <p:spPr>
            <a:xfrm>
              <a:off x="10189276" y="2131418"/>
              <a:ext cx="1647118" cy="584775"/>
            </a:xfrm>
            <a:prstGeom prst="rect">
              <a:avLst/>
            </a:prstGeom>
            <a:noFill/>
          </p:spPr>
          <p:txBody>
            <a:bodyPr wrap="none" rtlCol="0">
              <a:spAutoFit/>
            </a:bodyPr>
            <a:lstStyle/>
            <a:p>
              <a:pPr algn="ctr"/>
              <a:r>
                <a:rPr lang="es-MX" sz="3200" dirty="0" smtClean="0">
                  <a:solidFill>
                    <a:srgbClr val="004063"/>
                  </a:solidFill>
                  <a:latin typeface="Gotham Bold" pitchFamily="50" charset="0"/>
                </a:rPr>
                <a:t>Nivel 5</a:t>
              </a:r>
              <a:endParaRPr lang="es-MX" sz="3200" dirty="0">
                <a:solidFill>
                  <a:srgbClr val="004063"/>
                </a:solidFill>
                <a:latin typeface="Gotham Bold" pitchFamily="50" charset="0"/>
              </a:endParaRPr>
            </a:p>
          </p:txBody>
        </p:sp>
        <p:sp>
          <p:nvSpPr>
            <p:cNvPr id="27" name="CuadroTexto 26"/>
            <p:cNvSpPr txBox="1"/>
            <p:nvPr/>
          </p:nvSpPr>
          <p:spPr>
            <a:xfrm>
              <a:off x="10389109" y="2716193"/>
              <a:ext cx="1220207" cy="523220"/>
            </a:xfrm>
            <a:prstGeom prst="rect">
              <a:avLst/>
            </a:prstGeom>
            <a:noFill/>
          </p:spPr>
          <p:txBody>
            <a:bodyPr wrap="none" rtlCol="0">
              <a:spAutoFit/>
            </a:bodyPr>
            <a:lstStyle/>
            <a:p>
              <a:pPr algn="ctr"/>
              <a:r>
                <a:rPr lang="es-MX" sz="1400" dirty="0" smtClean="0">
                  <a:solidFill>
                    <a:srgbClr val="004063"/>
                  </a:solidFill>
                  <a:latin typeface="Gotham Book" pitchFamily="50" charset="0"/>
                </a:rPr>
                <a:t>Demostrar</a:t>
              </a:r>
            </a:p>
            <a:p>
              <a:pPr algn="ctr"/>
              <a:r>
                <a:rPr lang="es-MX" sz="1400" dirty="0" smtClean="0">
                  <a:solidFill>
                    <a:srgbClr val="004063"/>
                  </a:solidFill>
                  <a:latin typeface="Gotham Book" pitchFamily="50" charset="0"/>
                </a:rPr>
                <a:t>Experiencia</a:t>
              </a:r>
            </a:p>
          </p:txBody>
        </p:sp>
        <p:sp>
          <p:nvSpPr>
            <p:cNvPr id="36" name="Triángulo isósceles 35"/>
            <p:cNvSpPr/>
            <p:nvPr/>
          </p:nvSpPr>
          <p:spPr>
            <a:xfrm>
              <a:off x="10873097" y="3369443"/>
              <a:ext cx="222883" cy="192140"/>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38" name="Grupo 37"/>
          <p:cNvGrpSpPr/>
          <p:nvPr/>
        </p:nvGrpSpPr>
        <p:grpSpPr>
          <a:xfrm>
            <a:off x="854509" y="2055607"/>
            <a:ext cx="958134" cy="275326"/>
            <a:chOff x="6367699" y="979634"/>
            <a:chExt cx="1223289" cy="351520"/>
          </a:xfrm>
        </p:grpSpPr>
        <p:sp>
          <p:nvSpPr>
            <p:cNvPr id="39" name="Triángulo isósceles 38"/>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Triángulo isósceles 39"/>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Triángulo isósceles 40"/>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346883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1411195" y="4433929"/>
            <a:ext cx="3147790" cy="646331"/>
          </a:xfrm>
          <a:prstGeom prst="rect">
            <a:avLst/>
          </a:prstGeom>
          <a:noFill/>
        </p:spPr>
        <p:txBody>
          <a:bodyPr wrap="square" rtlCol="0">
            <a:spAutoFit/>
          </a:bodyPr>
          <a:lstStyle/>
          <a:p>
            <a:pPr algn="ctr"/>
            <a:r>
              <a:rPr lang="es-ES" sz="3600" dirty="0" smtClean="0">
                <a:solidFill>
                  <a:srgbClr val="004063"/>
                </a:solidFill>
                <a:latin typeface="Gotham Bold" pitchFamily="50" charset="0"/>
              </a:rPr>
              <a:t>364,000</a:t>
            </a:r>
            <a:endParaRPr lang="es-MX" sz="3600" dirty="0">
              <a:solidFill>
                <a:srgbClr val="004063"/>
              </a:solidFill>
              <a:latin typeface="Gotham Bold" pitchFamily="50" charset="0"/>
            </a:endParaRPr>
          </a:p>
        </p:txBody>
      </p:sp>
      <p:sp>
        <p:nvSpPr>
          <p:cNvPr id="3" name="CuadroTexto 2"/>
          <p:cNvSpPr txBox="1"/>
          <p:nvPr/>
        </p:nvSpPr>
        <p:spPr>
          <a:xfrm>
            <a:off x="1953377" y="5131139"/>
            <a:ext cx="2063428" cy="400110"/>
          </a:xfrm>
          <a:prstGeom prst="rect">
            <a:avLst/>
          </a:prstGeom>
          <a:noFill/>
        </p:spPr>
        <p:txBody>
          <a:bodyPr wrap="square" rtlCol="0">
            <a:spAutoFit/>
          </a:bodyPr>
          <a:lstStyle/>
          <a:p>
            <a:pPr algn="ctr"/>
            <a:r>
              <a:rPr lang="es-ES" sz="2000" dirty="0" smtClean="0">
                <a:solidFill>
                  <a:srgbClr val="004063"/>
                </a:solidFill>
                <a:latin typeface="Gotham Book" pitchFamily="50" charset="0"/>
              </a:rPr>
              <a:t>Miembros</a:t>
            </a:r>
            <a:endParaRPr lang="es-MX" sz="2000" dirty="0">
              <a:solidFill>
                <a:srgbClr val="004063"/>
              </a:solidFill>
              <a:latin typeface="Gotham Book" pitchFamily="50" charset="0"/>
            </a:endParaRPr>
          </a:p>
        </p:txBody>
      </p:sp>
      <p:sp>
        <p:nvSpPr>
          <p:cNvPr id="5" name="CuadroTexto 4"/>
          <p:cNvSpPr txBox="1"/>
          <p:nvPr/>
        </p:nvSpPr>
        <p:spPr>
          <a:xfrm>
            <a:off x="5927822" y="549326"/>
            <a:ext cx="5818909" cy="923330"/>
          </a:xfrm>
          <a:prstGeom prst="rect">
            <a:avLst/>
          </a:prstGeom>
          <a:noFill/>
        </p:spPr>
        <p:txBody>
          <a:bodyPr wrap="square" rtlCol="0">
            <a:spAutoFit/>
          </a:bodyPr>
          <a:lstStyle/>
          <a:p>
            <a:pPr algn="r" fontAlgn="base"/>
            <a:r>
              <a:rPr lang="es-ES" dirty="0">
                <a:latin typeface="Gotham Book" pitchFamily="50" charset="0"/>
              </a:rPr>
              <a:t>Con sede en </a:t>
            </a:r>
            <a:r>
              <a:rPr lang="es-ES" dirty="0" err="1">
                <a:latin typeface="Gotham Book" pitchFamily="50" charset="0"/>
              </a:rPr>
              <a:t>Englewood</a:t>
            </a:r>
            <a:r>
              <a:rPr lang="es-ES" dirty="0">
                <a:latin typeface="Gotham Book" pitchFamily="50" charset="0"/>
              </a:rPr>
              <a:t>, </a:t>
            </a:r>
            <a:r>
              <a:rPr lang="es-ES" dirty="0" smtClean="0">
                <a:latin typeface="Gotham Book" pitchFamily="50" charset="0"/>
              </a:rPr>
              <a:t>Colorado, </a:t>
            </a:r>
            <a:r>
              <a:rPr lang="es-ES" i="1" dirty="0" err="1" smtClean="0">
                <a:latin typeface="Gotham Book" pitchFamily="50" charset="0"/>
              </a:rPr>
              <a:t>Toastmasters</a:t>
            </a:r>
            <a:r>
              <a:rPr lang="es-ES" i="1" dirty="0" smtClean="0">
                <a:latin typeface="Gotham Book" pitchFamily="50" charset="0"/>
              </a:rPr>
              <a:t> </a:t>
            </a:r>
            <a:r>
              <a:rPr lang="es-ES" i="1" dirty="0">
                <a:latin typeface="Gotham Book" pitchFamily="50" charset="0"/>
              </a:rPr>
              <a:t>International</a:t>
            </a:r>
            <a:r>
              <a:rPr lang="es-ES" dirty="0">
                <a:latin typeface="Gotham Book" pitchFamily="50" charset="0"/>
              </a:rPr>
              <a:t> </a:t>
            </a:r>
            <a:r>
              <a:rPr lang="es-ES" dirty="0" smtClean="0">
                <a:latin typeface="Gotham Book" pitchFamily="50" charset="0"/>
              </a:rPr>
              <a:t> enseña </a:t>
            </a:r>
            <a:r>
              <a:rPr lang="es-ES" dirty="0">
                <a:latin typeface="Gotham Book" pitchFamily="50" charset="0"/>
              </a:rPr>
              <a:t>habilidades de liderazgo y oratoria a través de una red mundial de clubes</a:t>
            </a:r>
            <a:r>
              <a:rPr lang="es-ES" dirty="0" smtClean="0">
                <a:latin typeface="Gotham Book" pitchFamily="50" charset="0"/>
              </a:rPr>
              <a:t>.</a:t>
            </a:r>
            <a:endParaRPr lang="es-ES" dirty="0">
              <a:latin typeface="Gotham Book" pitchFamily="50" charset="0"/>
            </a:endParaRPr>
          </a:p>
        </p:txBody>
      </p:sp>
      <p:sp>
        <p:nvSpPr>
          <p:cNvPr id="8" name="CuadroTexto 7"/>
          <p:cNvSpPr txBox="1"/>
          <p:nvPr/>
        </p:nvSpPr>
        <p:spPr>
          <a:xfrm>
            <a:off x="5397995" y="4433929"/>
            <a:ext cx="1396010" cy="646331"/>
          </a:xfrm>
          <a:prstGeom prst="rect">
            <a:avLst/>
          </a:prstGeom>
          <a:noFill/>
        </p:spPr>
        <p:txBody>
          <a:bodyPr wrap="square" rtlCol="0">
            <a:spAutoFit/>
          </a:bodyPr>
          <a:lstStyle/>
          <a:p>
            <a:pPr algn="ctr"/>
            <a:r>
              <a:rPr lang="es-ES" sz="3600" dirty="0" smtClean="0">
                <a:solidFill>
                  <a:srgbClr val="004063"/>
                </a:solidFill>
                <a:latin typeface="Gotham Bold" pitchFamily="50" charset="0"/>
              </a:rPr>
              <a:t>145</a:t>
            </a:r>
            <a:endParaRPr lang="es-MX" sz="3600" dirty="0">
              <a:solidFill>
                <a:srgbClr val="004063"/>
              </a:solidFill>
              <a:latin typeface="Gotham Bold" pitchFamily="50" charset="0"/>
            </a:endParaRPr>
          </a:p>
        </p:txBody>
      </p:sp>
      <p:sp>
        <p:nvSpPr>
          <p:cNvPr id="9" name="CuadroTexto 8"/>
          <p:cNvSpPr txBox="1"/>
          <p:nvPr/>
        </p:nvSpPr>
        <p:spPr>
          <a:xfrm>
            <a:off x="5404338" y="5131139"/>
            <a:ext cx="1383322" cy="400110"/>
          </a:xfrm>
          <a:prstGeom prst="rect">
            <a:avLst/>
          </a:prstGeom>
          <a:noFill/>
        </p:spPr>
        <p:txBody>
          <a:bodyPr wrap="square" rtlCol="0">
            <a:spAutoFit/>
          </a:bodyPr>
          <a:lstStyle/>
          <a:p>
            <a:pPr algn="ctr"/>
            <a:r>
              <a:rPr lang="es-ES" sz="2000" dirty="0" smtClean="0">
                <a:solidFill>
                  <a:srgbClr val="004063"/>
                </a:solidFill>
                <a:latin typeface="Gotham Book" pitchFamily="50" charset="0"/>
              </a:rPr>
              <a:t>Países</a:t>
            </a:r>
            <a:endParaRPr lang="es-MX" sz="2000" dirty="0">
              <a:solidFill>
                <a:srgbClr val="004063"/>
              </a:solidFill>
              <a:latin typeface="Gotham Book" pitchFamily="50" charset="0"/>
            </a:endParaRPr>
          </a:p>
        </p:txBody>
      </p:sp>
      <p:sp>
        <p:nvSpPr>
          <p:cNvPr id="10" name="CuadroTexto 9"/>
          <p:cNvSpPr txBox="1"/>
          <p:nvPr/>
        </p:nvSpPr>
        <p:spPr>
          <a:xfrm>
            <a:off x="7568527" y="4433929"/>
            <a:ext cx="2929758" cy="646331"/>
          </a:xfrm>
          <a:prstGeom prst="rect">
            <a:avLst/>
          </a:prstGeom>
          <a:noFill/>
        </p:spPr>
        <p:txBody>
          <a:bodyPr wrap="square" rtlCol="0">
            <a:spAutoFit/>
          </a:bodyPr>
          <a:lstStyle/>
          <a:p>
            <a:pPr algn="ctr"/>
            <a:r>
              <a:rPr lang="es-ES" sz="3600" dirty="0" smtClean="0">
                <a:solidFill>
                  <a:srgbClr val="004063"/>
                </a:solidFill>
                <a:latin typeface="Gotham Bold" pitchFamily="50" charset="0"/>
              </a:rPr>
              <a:t>+16,200</a:t>
            </a:r>
            <a:endParaRPr lang="es-MX" sz="3600" dirty="0">
              <a:solidFill>
                <a:srgbClr val="004063"/>
              </a:solidFill>
              <a:latin typeface="Gotham Bold" pitchFamily="50" charset="0"/>
            </a:endParaRPr>
          </a:p>
        </p:txBody>
      </p:sp>
      <p:sp>
        <p:nvSpPr>
          <p:cNvPr id="11" name="CuadroTexto 10"/>
          <p:cNvSpPr txBox="1"/>
          <p:nvPr/>
        </p:nvSpPr>
        <p:spPr>
          <a:xfrm>
            <a:off x="8291223" y="5131139"/>
            <a:ext cx="1484366" cy="400110"/>
          </a:xfrm>
          <a:prstGeom prst="rect">
            <a:avLst/>
          </a:prstGeom>
          <a:noFill/>
        </p:spPr>
        <p:txBody>
          <a:bodyPr wrap="square" rtlCol="0">
            <a:spAutoFit/>
          </a:bodyPr>
          <a:lstStyle/>
          <a:p>
            <a:pPr algn="ctr"/>
            <a:r>
              <a:rPr lang="es-ES" sz="2000" dirty="0" smtClean="0">
                <a:solidFill>
                  <a:srgbClr val="004063"/>
                </a:solidFill>
                <a:latin typeface="Gotham Book" pitchFamily="50" charset="0"/>
              </a:rPr>
              <a:t>Clubes</a:t>
            </a:r>
            <a:endParaRPr lang="es-MX" sz="2000" dirty="0">
              <a:solidFill>
                <a:srgbClr val="004063"/>
              </a:solidFill>
              <a:latin typeface="Gotham Book" pitchFamily="50"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103" y="2384728"/>
            <a:ext cx="1547794" cy="1547792"/>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924" y="2381889"/>
            <a:ext cx="1446332" cy="1553468"/>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7430" y="2381889"/>
            <a:ext cx="1551952" cy="1553468"/>
          </a:xfrm>
          <a:prstGeom prst="rect">
            <a:avLst/>
          </a:prstGeom>
        </p:spPr>
      </p:pic>
    </p:spTree>
    <p:extLst>
      <p:ext uri="{BB962C8B-B14F-4D97-AF65-F5344CB8AC3E}">
        <p14:creationId xmlns:p14="http://schemas.microsoft.com/office/powerpoint/2010/main" val="26951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2493731" y="942811"/>
            <a:ext cx="1538113" cy="584775"/>
          </a:xfrm>
          <a:prstGeom prst="rect">
            <a:avLst/>
          </a:prstGeom>
          <a:noFill/>
        </p:spPr>
        <p:txBody>
          <a:bodyPr wrap="none" rtlCol="0">
            <a:spAutoFit/>
          </a:bodyPr>
          <a:lstStyle/>
          <a:p>
            <a:pPr algn="ctr"/>
            <a:r>
              <a:rPr lang="es-MX" sz="3200" dirty="0" smtClean="0">
                <a:solidFill>
                  <a:srgbClr val="FFEC88"/>
                </a:solidFill>
                <a:latin typeface="Gotham Bold" pitchFamily="50" charset="0"/>
              </a:rPr>
              <a:t>Nivel 1</a:t>
            </a:r>
            <a:endParaRPr lang="es-MX" sz="3200" dirty="0">
              <a:solidFill>
                <a:srgbClr val="FFEC88"/>
              </a:solidFill>
              <a:latin typeface="Gotham Bold" pitchFamily="50" charset="0"/>
            </a:endParaRPr>
          </a:p>
        </p:txBody>
      </p:sp>
      <p:sp>
        <p:nvSpPr>
          <p:cNvPr id="3" name="CuadroTexto 2"/>
          <p:cNvSpPr txBox="1"/>
          <p:nvPr/>
        </p:nvSpPr>
        <p:spPr>
          <a:xfrm>
            <a:off x="2493731" y="1447994"/>
            <a:ext cx="3440344" cy="307777"/>
          </a:xfrm>
          <a:prstGeom prst="rect">
            <a:avLst/>
          </a:prstGeom>
          <a:noFill/>
        </p:spPr>
        <p:txBody>
          <a:bodyPr wrap="square" rtlCol="0">
            <a:spAutoFit/>
          </a:bodyPr>
          <a:lstStyle/>
          <a:p>
            <a:r>
              <a:rPr lang="es-MX" sz="1400" dirty="0" smtClean="0">
                <a:solidFill>
                  <a:srgbClr val="FFEC88"/>
                </a:solidFill>
                <a:latin typeface="Gotham Book" pitchFamily="50" charset="0"/>
              </a:rPr>
              <a:t>Domina los aspectos fundamentales</a:t>
            </a:r>
            <a:endParaRPr lang="es-MX" sz="1400" dirty="0">
              <a:solidFill>
                <a:srgbClr val="FFEC88"/>
              </a:solidFill>
              <a:latin typeface="Gotham Book" pitchFamily="50" charset="0"/>
            </a:endParaRPr>
          </a:p>
        </p:txBody>
      </p:sp>
      <p:sp>
        <p:nvSpPr>
          <p:cNvPr id="4" name="Triángulo isósceles 3"/>
          <p:cNvSpPr/>
          <p:nvPr/>
        </p:nvSpPr>
        <p:spPr>
          <a:xfrm rot="5400000">
            <a:off x="2034873" y="1051755"/>
            <a:ext cx="425590" cy="366887"/>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EC88"/>
              </a:solidFill>
            </a:endParaRPr>
          </a:p>
        </p:txBody>
      </p:sp>
      <p:sp>
        <p:nvSpPr>
          <p:cNvPr id="5" name="CuadroTexto 4"/>
          <p:cNvSpPr txBox="1"/>
          <p:nvPr/>
        </p:nvSpPr>
        <p:spPr>
          <a:xfrm>
            <a:off x="2493731" y="1755771"/>
            <a:ext cx="4259494" cy="646331"/>
          </a:xfrm>
          <a:prstGeom prst="rect">
            <a:avLst/>
          </a:prstGeom>
          <a:noFill/>
        </p:spPr>
        <p:txBody>
          <a:bodyPr wrap="square" rtlCol="0">
            <a:spAutoFit/>
          </a:bodyPr>
          <a:lstStyle/>
          <a:p>
            <a:r>
              <a:rPr lang="es-MX" sz="1200" dirty="0">
                <a:solidFill>
                  <a:schemeClr val="bg1"/>
                </a:solidFill>
                <a:latin typeface="Gotham Light" pitchFamily="50" charset="0"/>
              </a:rPr>
              <a:t>Te enfocarás en la redacción de discursos y la presentación de discursos básicos, así como también recibirás, aplicarás y ofrecerás comentarios.</a:t>
            </a:r>
          </a:p>
        </p:txBody>
      </p:sp>
      <p:sp>
        <p:nvSpPr>
          <p:cNvPr id="6" name="CuadroTexto 5"/>
          <p:cNvSpPr txBox="1"/>
          <p:nvPr/>
        </p:nvSpPr>
        <p:spPr>
          <a:xfrm>
            <a:off x="8059352" y="2363322"/>
            <a:ext cx="1619867" cy="584775"/>
          </a:xfrm>
          <a:prstGeom prst="rect">
            <a:avLst/>
          </a:prstGeom>
          <a:noFill/>
        </p:spPr>
        <p:txBody>
          <a:bodyPr wrap="none" rtlCol="0">
            <a:spAutoFit/>
          </a:bodyPr>
          <a:lstStyle/>
          <a:p>
            <a:pPr algn="r"/>
            <a:r>
              <a:rPr lang="es-MX" sz="3200" dirty="0" smtClean="0">
                <a:solidFill>
                  <a:srgbClr val="FFEC88"/>
                </a:solidFill>
                <a:latin typeface="Gotham Bold" pitchFamily="50" charset="0"/>
              </a:rPr>
              <a:t>Nivel 2</a:t>
            </a:r>
            <a:endParaRPr lang="es-MX" sz="3200" dirty="0">
              <a:solidFill>
                <a:srgbClr val="FFEC88"/>
              </a:solidFill>
              <a:latin typeface="Gotham Bold" pitchFamily="50" charset="0"/>
            </a:endParaRPr>
          </a:p>
        </p:txBody>
      </p:sp>
      <p:sp>
        <p:nvSpPr>
          <p:cNvPr id="7" name="CuadroTexto 6"/>
          <p:cNvSpPr txBox="1"/>
          <p:nvPr/>
        </p:nvSpPr>
        <p:spPr>
          <a:xfrm>
            <a:off x="6238875" y="2868505"/>
            <a:ext cx="3440344" cy="307777"/>
          </a:xfrm>
          <a:prstGeom prst="rect">
            <a:avLst/>
          </a:prstGeom>
          <a:noFill/>
        </p:spPr>
        <p:txBody>
          <a:bodyPr wrap="square" rtlCol="0">
            <a:spAutoFit/>
          </a:bodyPr>
          <a:lstStyle/>
          <a:p>
            <a:pPr algn="r"/>
            <a:r>
              <a:rPr lang="es-MX" sz="1400" dirty="0" smtClean="0">
                <a:solidFill>
                  <a:srgbClr val="FFEC88"/>
                </a:solidFill>
                <a:latin typeface="Gotham Book" pitchFamily="50" charset="0"/>
              </a:rPr>
              <a:t>Aprender tu estilo</a:t>
            </a:r>
            <a:endParaRPr lang="es-MX" sz="1400" dirty="0">
              <a:solidFill>
                <a:srgbClr val="FFEC88"/>
              </a:solidFill>
              <a:latin typeface="Gotham Book" pitchFamily="50" charset="0"/>
            </a:endParaRPr>
          </a:p>
        </p:txBody>
      </p:sp>
      <p:sp>
        <p:nvSpPr>
          <p:cNvPr id="8" name="Triángulo isósceles 7"/>
          <p:cNvSpPr/>
          <p:nvPr/>
        </p:nvSpPr>
        <p:spPr>
          <a:xfrm rot="16200000">
            <a:off x="9787806" y="2472265"/>
            <a:ext cx="425590" cy="366887"/>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MX">
              <a:solidFill>
                <a:srgbClr val="FFEC88"/>
              </a:solidFill>
            </a:endParaRPr>
          </a:p>
        </p:txBody>
      </p:sp>
      <p:sp>
        <p:nvSpPr>
          <p:cNvPr id="9" name="CuadroTexto 8"/>
          <p:cNvSpPr txBox="1"/>
          <p:nvPr/>
        </p:nvSpPr>
        <p:spPr>
          <a:xfrm>
            <a:off x="5419725" y="3176282"/>
            <a:ext cx="4259494" cy="1015663"/>
          </a:xfrm>
          <a:prstGeom prst="rect">
            <a:avLst/>
          </a:prstGeom>
          <a:noFill/>
        </p:spPr>
        <p:txBody>
          <a:bodyPr wrap="square" rtlCol="0">
            <a:spAutoFit/>
          </a:bodyPr>
          <a:lstStyle/>
          <a:p>
            <a:pPr algn="r"/>
            <a:r>
              <a:rPr lang="es-ES" sz="1200" dirty="0" smtClean="0">
                <a:solidFill>
                  <a:schemeClr val="bg1"/>
                </a:solidFill>
                <a:latin typeface="Gotham Light" pitchFamily="50" charset="0"/>
              </a:rPr>
              <a:t>Comprende tus estilos y preferencias personales. Tendrás la oportunidad de identificar tus estilos de liderazgo o comunicación y tus preferencias. También se te presentará la estructura básica del Programa de Mentores </a:t>
            </a:r>
            <a:r>
              <a:rPr lang="es-ES" sz="1200" dirty="0" err="1" smtClean="0">
                <a:solidFill>
                  <a:schemeClr val="bg1"/>
                </a:solidFill>
                <a:latin typeface="Gotham Light" pitchFamily="50" charset="0"/>
              </a:rPr>
              <a:t>Pathways</a:t>
            </a:r>
            <a:r>
              <a:rPr lang="es-ES" sz="1200" dirty="0" smtClean="0">
                <a:solidFill>
                  <a:schemeClr val="bg1"/>
                </a:solidFill>
                <a:latin typeface="Gotham Light" pitchFamily="50" charset="0"/>
              </a:rPr>
              <a:t>.</a:t>
            </a:r>
            <a:endParaRPr lang="es-MX" sz="1200" dirty="0">
              <a:solidFill>
                <a:schemeClr val="bg1"/>
              </a:solidFill>
              <a:latin typeface="Gotham Light" pitchFamily="50" charset="0"/>
            </a:endParaRPr>
          </a:p>
        </p:txBody>
      </p:sp>
      <p:sp>
        <p:nvSpPr>
          <p:cNvPr id="10" name="CuadroTexto 9"/>
          <p:cNvSpPr txBox="1"/>
          <p:nvPr/>
        </p:nvSpPr>
        <p:spPr>
          <a:xfrm>
            <a:off x="2515473" y="4226516"/>
            <a:ext cx="1619867" cy="584775"/>
          </a:xfrm>
          <a:prstGeom prst="rect">
            <a:avLst/>
          </a:prstGeom>
          <a:noFill/>
        </p:spPr>
        <p:txBody>
          <a:bodyPr wrap="none" rtlCol="0">
            <a:spAutoFit/>
          </a:bodyPr>
          <a:lstStyle/>
          <a:p>
            <a:pPr algn="ctr"/>
            <a:r>
              <a:rPr lang="es-MX" sz="3200" dirty="0" smtClean="0">
                <a:solidFill>
                  <a:srgbClr val="FFEC88"/>
                </a:solidFill>
                <a:latin typeface="Gotham Bold" pitchFamily="50" charset="0"/>
              </a:rPr>
              <a:t>Nivel 3</a:t>
            </a:r>
            <a:endParaRPr lang="es-MX" sz="3200" dirty="0">
              <a:solidFill>
                <a:srgbClr val="FFEC88"/>
              </a:solidFill>
              <a:latin typeface="Gotham Bold" pitchFamily="50" charset="0"/>
            </a:endParaRPr>
          </a:p>
        </p:txBody>
      </p:sp>
      <p:sp>
        <p:nvSpPr>
          <p:cNvPr id="11" name="CuadroTexto 10"/>
          <p:cNvSpPr txBox="1"/>
          <p:nvPr/>
        </p:nvSpPr>
        <p:spPr>
          <a:xfrm>
            <a:off x="2556350" y="4731699"/>
            <a:ext cx="2863375" cy="307777"/>
          </a:xfrm>
          <a:prstGeom prst="rect">
            <a:avLst/>
          </a:prstGeom>
          <a:noFill/>
        </p:spPr>
        <p:txBody>
          <a:bodyPr wrap="square" rtlCol="0">
            <a:spAutoFit/>
          </a:bodyPr>
          <a:lstStyle/>
          <a:p>
            <a:r>
              <a:rPr lang="es-MX" sz="1400" dirty="0" smtClean="0">
                <a:solidFill>
                  <a:srgbClr val="FFEC88"/>
                </a:solidFill>
                <a:latin typeface="Gotham Book" pitchFamily="50" charset="0"/>
              </a:rPr>
              <a:t>Aumentar el Conocimiento</a:t>
            </a:r>
            <a:endParaRPr lang="es-MX" sz="1400" dirty="0">
              <a:solidFill>
                <a:srgbClr val="FFEC88"/>
              </a:solidFill>
              <a:latin typeface="Gotham Book" pitchFamily="50" charset="0"/>
            </a:endParaRPr>
          </a:p>
        </p:txBody>
      </p:sp>
      <p:sp>
        <p:nvSpPr>
          <p:cNvPr id="12" name="Triángulo isósceles 11"/>
          <p:cNvSpPr/>
          <p:nvPr/>
        </p:nvSpPr>
        <p:spPr>
          <a:xfrm rot="5400000">
            <a:off x="2097492" y="4335460"/>
            <a:ext cx="425590" cy="366887"/>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EC88"/>
              </a:solidFill>
            </a:endParaRPr>
          </a:p>
        </p:txBody>
      </p:sp>
      <p:sp>
        <p:nvSpPr>
          <p:cNvPr id="13" name="CuadroTexto 12"/>
          <p:cNvSpPr txBox="1"/>
          <p:nvPr/>
        </p:nvSpPr>
        <p:spPr>
          <a:xfrm>
            <a:off x="2556350" y="5039476"/>
            <a:ext cx="4259494" cy="1015663"/>
          </a:xfrm>
          <a:prstGeom prst="rect">
            <a:avLst/>
          </a:prstGeom>
          <a:noFill/>
        </p:spPr>
        <p:txBody>
          <a:bodyPr wrap="square" rtlCol="0">
            <a:spAutoFit/>
          </a:bodyPr>
          <a:lstStyle/>
          <a:p>
            <a:r>
              <a:rPr lang="es-ES" sz="1200" dirty="0" smtClean="0">
                <a:solidFill>
                  <a:schemeClr val="bg1"/>
                </a:solidFill>
                <a:latin typeface="Gotham Light" pitchFamily="50" charset="0"/>
              </a:rPr>
              <a:t>Comienza por aumentar lo que sabes sobre las habilidades que son específicas de tu trayecto. Realizarás un proyecto obligatorio y al menos dos proyectos electivos que aborden tus metas e intereses a través de una amplia variedad de temas.</a:t>
            </a:r>
            <a:endParaRPr lang="es-MX" sz="1200" dirty="0">
              <a:solidFill>
                <a:schemeClr val="bg1"/>
              </a:solidFill>
              <a:latin typeface="Gotham Light" pitchFamily="50" charset="0"/>
            </a:endParaRPr>
          </a:p>
        </p:txBody>
      </p:sp>
      <p:cxnSp>
        <p:nvCxnSpPr>
          <p:cNvPr id="27" name="Conector angular 26"/>
          <p:cNvCxnSpPr>
            <a:stCxn id="3" idx="3"/>
            <a:endCxn id="6" idx="1"/>
          </p:cNvCxnSpPr>
          <p:nvPr/>
        </p:nvCxnSpPr>
        <p:spPr>
          <a:xfrm>
            <a:off x="5934075" y="1601883"/>
            <a:ext cx="2125277" cy="1053827"/>
          </a:xfrm>
          <a:prstGeom prst="bentConnector3">
            <a:avLst>
              <a:gd name="adj1" fmla="val 50000"/>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cxnSp>
        <p:nvCxnSpPr>
          <p:cNvPr id="35" name="Conector angular 34"/>
          <p:cNvCxnSpPr>
            <a:stCxn id="7" idx="3"/>
            <a:endCxn id="11" idx="3"/>
          </p:cNvCxnSpPr>
          <p:nvPr/>
        </p:nvCxnSpPr>
        <p:spPr>
          <a:xfrm flipH="1">
            <a:off x="5419725" y="3022394"/>
            <a:ext cx="4259494" cy="1863194"/>
          </a:xfrm>
          <a:prstGeom prst="bentConnector3">
            <a:avLst>
              <a:gd name="adj1" fmla="val -5367"/>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cxnSp>
        <p:nvCxnSpPr>
          <p:cNvPr id="41" name="Conector angular 40"/>
          <p:cNvCxnSpPr>
            <a:stCxn id="11" idx="1"/>
          </p:cNvCxnSpPr>
          <p:nvPr/>
        </p:nvCxnSpPr>
        <p:spPr>
          <a:xfrm rot="10800000" flipV="1">
            <a:off x="1788160" y="4885588"/>
            <a:ext cx="768190" cy="2074012"/>
          </a:xfrm>
          <a:prstGeom prst="bentConnector2">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71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right)">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right)">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P spid="8" grpId="0" animBg="1"/>
      <p:bldP spid="9" grpId="0"/>
      <p:bldP spid="10" grpId="0"/>
      <p:bldP spid="11" grpId="0"/>
      <p:bldP spid="1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2439228" y="1199986"/>
            <a:ext cx="1647119" cy="584775"/>
          </a:xfrm>
          <a:prstGeom prst="rect">
            <a:avLst/>
          </a:prstGeom>
          <a:noFill/>
        </p:spPr>
        <p:txBody>
          <a:bodyPr wrap="none" rtlCol="0">
            <a:spAutoFit/>
          </a:bodyPr>
          <a:lstStyle/>
          <a:p>
            <a:pPr algn="ctr"/>
            <a:r>
              <a:rPr lang="es-MX" sz="3200" dirty="0" smtClean="0">
                <a:solidFill>
                  <a:srgbClr val="FFEC88"/>
                </a:solidFill>
                <a:latin typeface="Gotham Bold" pitchFamily="50" charset="0"/>
              </a:rPr>
              <a:t>Nivel 4</a:t>
            </a:r>
            <a:endParaRPr lang="es-MX" sz="3200" dirty="0">
              <a:solidFill>
                <a:srgbClr val="FFEC88"/>
              </a:solidFill>
              <a:latin typeface="Gotham Bold" pitchFamily="50" charset="0"/>
            </a:endParaRPr>
          </a:p>
        </p:txBody>
      </p:sp>
      <p:sp>
        <p:nvSpPr>
          <p:cNvPr id="3" name="CuadroTexto 2"/>
          <p:cNvSpPr txBox="1"/>
          <p:nvPr/>
        </p:nvSpPr>
        <p:spPr>
          <a:xfrm>
            <a:off x="2493731" y="1705169"/>
            <a:ext cx="3440344" cy="307777"/>
          </a:xfrm>
          <a:prstGeom prst="rect">
            <a:avLst/>
          </a:prstGeom>
          <a:noFill/>
        </p:spPr>
        <p:txBody>
          <a:bodyPr wrap="square" rtlCol="0">
            <a:spAutoFit/>
          </a:bodyPr>
          <a:lstStyle/>
          <a:p>
            <a:r>
              <a:rPr lang="es-MX" sz="1400" dirty="0" smtClean="0">
                <a:solidFill>
                  <a:srgbClr val="FFEC88"/>
                </a:solidFill>
                <a:latin typeface="Gotham Book" pitchFamily="50" charset="0"/>
              </a:rPr>
              <a:t>Desarrollar Habilidades</a:t>
            </a:r>
            <a:endParaRPr lang="es-MX" sz="1400" dirty="0">
              <a:solidFill>
                <a:srgbClr val="FFEC88"/>
              </a:solidFill>
              <a:latin typeface="Gotham Book" pitchFamily="50" charset="0"/>
            </a:endParaRPr>
          </a:p>
        </p:txBody>
      </p:sp>
      <p:sp>
        <p:nvSpPr>
          <p:cNvPr id="4" name="Triángulo isósceles 3"/>
          <p:cNvSpPr/>
          <p:nvPr/>
        </p:nvSpPr>
        <p:spPr>
          <a:xfrm rot="5400000">
            <a:off x="2034873" y="1308930"/>
            <a:ext cx="425590" cy="366887"/>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EC88"/>
              </a:solidFill>
            </a:endParaRPr>
          </a:p>
        </p:txBody>
      </p:sp>
      <p:sp>
        <p:nvSpPr>
          <p:cNvPr id="5" name="CuadroTexto 4"/>
          <p:cNvSpPr txBox="1"/>
          <p:nvPr/>
        </p:nvSpPr>
        <p:spPr>
          <a:xfrm>
            <a:off x="2493731" y="2012946"/>
            <a:ext cx="3840394" cy="1200329"/>
          </a:xfrm>
          <a:prstGeom prst="rect">
            <a:avLst/>
          </a:prstGeom>
          <a:noFill/>
        </p:spPr>
        <p:txBody>
          <a:bodyPr wrap="square" rtlCol="0">
            <a:spAutoFit/>
          </a:bodyPr>
          <a:lstStyle/>
          <a:p>
            <a:r>
              <a:rPr lang="es-ES" sz="1200" dirty="0" smtClean="0">
                <a:solidFill>
                  <a:schemeClr val="bg1"/>
                </a:solidFill>
                <a:latin typeface="Gotham Light" pitchFamily="50" charset="0"/>
              </a:rPr>
              <a:t>Desarrolla las habilidades que necesitas para tener éxito en tu trayecto. Tendrás la oportunidad de explorar nuevos desafíos y comenzar a aplicar lo que aprendiste. Completarás un proyecto obligatorio y al menos un proyecto electivo.</a:t>
            </a:r>
            <a:endParaRPr lang="es-MX" sz="1200" dirty="0">
              <a:solidFill>
                <a:schemeClr val="bg1"/>
              </a:solidFill>
              <a:latin typeface="Gotham Light" pitchFamily="50" charset="0"/>
            </a:endParaRPr>
          </a:p>
        </p:txBody>
      </p:sp>
      <p:sp>
        <p:nvSpPr>
          <p:cNvPr id="6" name="CuadroTexto 5"/>
          <p:cNvSpPr txBox="1"/>
          <p:nvPr/>
        </p:nvSpPr>
        <p:spPr>
          <a:xfrm>
            <a:off x="8059352" y="2890107"/>
            <a:ext cx="1619867" cy="584775"/>
          </a:xfrm>
          <a:prstGeom prst="rect">
            <a:avLst/>
          </a:prstGeom>
          <a:noFill/>
        </p:spPr>
        <p:txBody>
          <a:bodyPr wrap="none" rtlCol="0">
            <a:spAutoFit/>
          </a:bodyPr>
          <a:lstStyle/>
          <a:p>
            <a:pPr algn="r"/>
            <a:r>
              <a:rPr lang="es-MX" sz="3200" dirty="0" smtClean="0">
                <a:solidFill>
                  <a:srgbClr val="FFEC88"/>
                </a:solidFill>
                <a:latin typeface="Gotham Bold" pitchFamily="50" charset="0"/>
              </a:rPr>
              <a:t>Nivel 5</a:t>
            </a:r>
            <a:endParaRPr lang="es-MX" sz="3200" dirty="0">
              <a:solidFill>
                <a:srgbClr val="FFEC88"/>
              </a:solidFill>
              <a:latin typeface="Gotham Bold" pitchFamily="50" charset="0"/>
            </a:endParaRPr>
          </a:p>
        </p:txBody>
      </p:sp>
      <p:sp>
        <p:nvSpPr>
          <p:cNvPr id="7" name="CuadroTexto 6"/>
          <p:cNvSpPr txBox="1"/>
          <p:nvPr/>
        </p:nvSpPr>
        <p:spPr>
          <a:xfrm>
            <a:off x="7219949" y="3395290"/>
            <a:ext cx="2459269" cy="307777"/>
          </a:xfrm>
          <a:prstGeom prst="rect">
            <a:avLst/>
          </a:prstGeom>
          <a:noFill/>
        </p:spPr>
        <p:txBody>
          <a:bodyPr wrap="square" rtlCol="0">
            <a:spAutoFit/>
          </a:bodyPr>
          <a:lstStyle/>
          <a:p>
            <a:pPr algn="r"/>
            <a:r>
              <a:rPr lang="es-MX" sz="1400" dirty="0" smtClean="0">
                <a:solidFill>
                  <a:srgbClr val="FFEC88"/>
                </a:solidFill>
                <a:latin typeface="Gotham Book" pitchFamily="50" charset="0"/>
              </a:rPr>
              <a:t>Demostrar Experiencia</a:t>
            </a:r>
            <a:endParaRPr lang="es-MX" sz="1400" dirty="0">
              <a:solidFill>
                <a:srgbClr val="FFEC88"/>
              </a:solidFill>
              <a:latin typeface="Gotham Book" pitchFamily="50" charset="0"/>
            </a:endParaRPr>
          </a:p>
        </p:txBody>
      </p:sp>
      <p:sp>
        <p:nvSpPr>
          <p:cNvPr id="8" name="Triángulo isósceles 7"/>
          <p:cNvSpPr/>
          <p:nvPr/>
        </p:nvSpPr>
        <p:spPr>
          <a:xfrm rot="16200000">
            <a:off x="9787806" y="2999050"/>
            <a:ext cx="425590" cy="366887"/>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MX">
              <a:solidFill>
                <a:srgbClr val="FFEC88"/>
              </a:solidFill>
            </a:endParaRPr>
          </a:p>
        </p:txBody>
      </p:sp>
      <p:sp>
        <p:nvSpPr>
          <p:cNvPr id="9" name="CuadroTexto 8"/>
          <p:cNvSpPr txBox="1"/>
          <p:nvPr/>
        </p:nvSpPr>
        <p:spPr>
          <a:xfrm>
            <a:off x="5819775" y="3703067"/>
            <a:ext cx="3859444" cy="1200329"/>
          </a:xfrm>
          <a:prstGeom prst="rect">
            <a:avLst/>
          </a:prstGeom>
          <a:noFill/>
        </p:spPr>
        <p:txBody>
          <a:bodyPr wrap="square" rtlCol="0">
            <a:spAutoFit/>
          </a:bodyPr>
          <a:lstStyle/>
          <a:p>
            <a:pPr algn="r"/>
            <a:r>
              <a:rPr lang="es-ES" sz="1200" dirty="0" smtClean="0">
                <a:solidFill>
                  <a:schemeClr val="bg1"/>
                </a:solidFill>
                <a:latin typeface="Gotham Light" pitchFamily="50" charset="0"/>
              </a:rPr>
              <a:t>En este nivel final, demuestra tu experiencia en las habilidades que aprendiste. Tendrás la oportunidad de aplicar lo que has aprendido en todos los niveles para lograr proyectos más extensos. Completarás un proyecto obligatorio y al menos un proyecto electivo.</a:t>
            </a:r>
            <a:endParaRPr lang="es-MX" sz="1200" dirty="0">
              <a:solidFill>
                <a:schemeClr val="bg1"/>
              </a:solidFill>
              <a:latin typeface="Gotham Light" pitchFamily="50" charset="0"/>
            </a:endParaRPr>
          </a:p>
        </p:txBody>
      </p:sp>
      <p:cxnSp>
        <p:nvCxnSpPr>
          <p:cNvPr id="27" name="Conector angular 26"/>
          <p:cNvCxnSpPr>
            <a:stCxn id="3" idx="3"/>
            <a:endCxn id="7" idx="1"/>
          </p:cNvCxnSpPr>
          <p:nvPr/>
        </p:nvCxnSpPr>
        <p:spPr>
          <a:xfrm>
            <a:off x="5934075" y="1859058"/>
            <a:ext cx="1285874" cy="1690121"/>
          </a:xfrm>
          <a:prstGeom prst="bentConnector3">
            <a:avLst>
              <a:gd name="adj1" fmla="val 50000"/>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cxnSp>
        <p:nvCxnSpPr>
          <p:cNvPr id="31" name="Conector angular 30"/>
          <p:cNvCxnSpPr>
            <a:stCxn id="3" idx="1"/>
          </p:cNvCxnSpPr>
          <p:nvPr/>
        </p:nvCxnSpPr>
        <p:spPr>
          <a:xfrm rot="10800000">
            <a:off x="1778001" y="2"/>
            <a:ext cx="715730" cy="1859057"/>
          </a:xfrm>
          <a:prstGeom prst="bentConnector2">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grpSp>
        <p:nvGrpSpPr>
          <p:cNvPr id="34" name="Grupo 33"/>
          <p:cNvGrpSpPr/>
          <p:nvPr/>
        </p:nvGrpSpPr>
        <p:grpSpPr>
          <a:xfrm>
            <a:off x="5618878" y="791867"/>
            <a:ext cx="958134" cy="275326"/>
            <a:chOff x="6367699" y="979634"/>
            <a:chExt cx="1223289" cy="351520"/>
          </a:xfrm>
        </p:grpSpPr>
        <p:sp>
          <p:nvSpPr>
            <p:cNvPr id="36" name="Triángulo isósceles 35"/>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Triángulo isósceles 36"/>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Triángulo isósceles 37"/>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2198239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t="13411"/>
          <a:stretch/>
        </p:blipFill>
        <p:spPr>
          <a:xfrm>
            <a:off x="-208545" y="-192126"/>
            <a:ext cx="12609092" cy="7278740"/>
          </a:xfrm>
          <a:prstGeom prst="rect">
            <a:avLst/>
          </a:prstGeom>
        </p:spPr>
      </p:pic>
      <p:sp>
        <p:nvSpPr>
          <p:cNvPr id="11" name="Rectángulo 10"/>
          <p:cNvSpPr/>
          <p:nvPr/>
        </p:nvSpPr>
        <p:spPr>
          <a:xfrm>
            <a:off x="0" y="-89983"/>
            <a:ext cx="12192000" cy="703796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CuadroTexto 5"/>
          <p:cNvSpPr txBox="1"/>
          <p:nvPr/>
        </p:nvSpPr>
        <p:spPr>
          <a:xfrm>
            <a:off x="496219" y="4633115"/>
            <a:ext cx="7797186" cy="1754326"/>
          </a:xfrm>
          <a:prstGeom prst="rect">
            <a:avLst/>
          </a:prstGeom>
          <a:noFill/>
        </p:spPr>
        <p:txBody>
          <a:bodyPr wrap="square" rtlCol="0">
            <a:spAutoFit/>
          </a:bodyPr>
          <a:lstStyle/>
          <a:p>
            <a:r>
              <a:rPr lang="es-ES" dirty="0" err="1" smtClean="0">
                <a:solidFill>
                  <a:srgbClr val="004063"/>
                </a:solidFill>
                <a:latin typeface="Gotham Book" pitchFamily="50" charset="0"/>
              </a:rPr>
              <a:t>Toastmasters</a:t>
            </a:r>
            <a:r>
              <a:rPr lang="es-ES" dirty="0" smtClean="0">
                <a:solidFill>
                  <a:srgbClr val="004063"/>
                </a:solidFill>
                <a:latin typeface="Gotham Book" pitchFamily="50" charset="0"/>
              </a:rPr>
              <a:t> cuenta con una historia de </a:t>
            </a:r>
            <a:r>
              <a:rPr lang="es-ES" b="1" dirty="0" smtClean="0">
                <a:solidFill>
                  <a:srgbClr val="004063"/>
                </a:solidFill>
                <a:latin typeface="Gotham Book" pitchFamily="50" charset="0"/>
              </a:rPr>
              <a:t>apoyo y educación mutua</a:t>
            </a:r>
            <a:r>
              <a:rPr lang="es-ES" dirty="0" smtClean="0">
                <a:solidFill>
                  <a:srgbClr val="004063"/>
                </a:solidFill>
                <a:latin typeface="Gotham Book" pitchFamily="50" charset="0"/>
              </a:rPr>
              <a:t> mediante la orientación. </a:t>
            </a:r>
          </a:p>
          <a:p>
            <a:endParaRPr lang="es-ES" dirty="0">
              <a:solidFill>
                <a:srgbClr val="004063"/>
              </a:solidFill>
              <a:latin typeface="Gotham Book" pitchFamily="50" charset="0"/>
            </a:endParaRPr>
          </a:p>
          <a:p>
            <a:r>
              <a:rPr lang="es-ES" dirty="0" smtClean="0">
                <a:solidFill>
                  <a:srgbClr val="004063"/>
                </a:solidFill>
                <a:latin typeface="Gotham Book" pitchFamily="50" charset="0"/>
              </a:rPr>
              <a:t>Si estás interesado en ello, pídele al VPE de tu club que te conecte con un mentor de tu club.  Cuando seas discípulo, </a:t>
            </a:r>
            <a:r>
              <a:rPr lang="es-ES" b="1" dirty="0" smtClean="0">
                <a:solidFill>
                  <a:srgbClr val="004063"/>
                </a:solidFill>
                <a:latin typeface="Gotham Book" pitchFamily="50" charset="0"/>
              </a:rPr>
              <a:t>tu mentor te ayudará a lograr la seguridad en ti mismo y un mayor éxito.</a:t>
            </a:r>
            <a:endParaRPr lang="es-MX" b="1" dirty="0">
              <a:solidFill>
                <a:srgbClr val="004063"/>
              </a:solidFill>
              <a:latin typeface="Gotham Book" pitchFamily="50" charset="0"/>
            </a:endParaRPr>
          </a:p>
        </p:txBody>
      </p:sp>
      <p:sp>
        <p:nvSpPr>
          <p:cNvPr id="7" name="CuadroTexto 6"/>
          <p:cNvSpPr txBox="1"/>
          <p:nvPr/>
        </p:nvSpPr>
        <p:spPr>
          <a:xfrm>
            <a:off x="496219" y="2957681"/>
            <a:ext cx="6533426" cy="1015663"/>
          </a:xfrm>
          <a:prstGeom prst="rect">
            <a:avLst/>
          </a:prstGeom>
          <a:noFill/>
        </p:spPr>
        <p:txBody>
          <a:bodyPr wrap="square" rtlCol="0">
            <a:spAutoFit/>
          </a:bodyPr>
          <a:lstStyle/>
          <a:p>
            <a:r>
              <a:rPr lang="es-MX" sz="6000" dirty="0" smtClean="0">
                <a:solidFill>
                  <a:srgbClr val="004063"/>
                </a:solidFill>
                <a:latin typeface="Gotham Bold" pitchFamily="50" charset="0"/>
              </a:rPr>
              <a:t>Pide un Mentor</a:t>
            </a:r>
            <a:endParaRPr lang="es-MX" sz="6000" dirty="0">
              <a:solidFill>
                <a:srgbClr val="004063"/>
              </a:solidFill>
              <a:latin typeface="Gotham Bold" pitchFamily="50" charset="0"/>
            </a:endParaRPr>
          </a:p>
        </p:txBody>
      </p:sp>
      <p:cxnSp>
        <p:nvCxnSpPr>
          <p:cNvPr id="8" name="Conector recto 7"/>
          <p:cNvCxnSpPr/>
          <p:nvPr/>
        </p:nvCxnSpPr>
        <p:spPr>
          <a:xfrm>
            <a:off x="496219" y="4242611"/>
            <a:ext cx="654369" cy="0"/>
          </a:xfrm>
          <a:prstGeom prst="line">
            <a:avLst/>
          </a:prstGeom>
          <a:ln w="28575">
            <a:solidFill>
              <a:srgbClr val="004063"/>
            </a:solidFill>
          </a:ln>
        </p:spPr>
        <p:style>
          <a:lnRef idx="1">
            <a:schemeClr val="accent1"/>
          </a:lnRef>
          <a:fillRef idx="0">
            <a:schemeClr val="accent1"/>
          </a:fillRef>
          <a:effectRef idx="0">
            <a:schemeClr val="accent1"/>
          </a:effectRef>
          <a:fontRef idx="minor">
            <a:schemeClr val="tx1"/>
          </a:fontRef>
        </p:style>
      </p:cxnSp>
      <p:grpSp>
        <p:nvGrpSpPr>
          <p:cNvPr id="13" name="Grupo 12"/>
          <p:cNvGrpSpPr/>
          <p:nvPr/>
        </p:nvGrpSpPr>
        <p:grpSpPr>
          <a:xfrm>
            <a:off x="10859072" y="288045"/>
            <a:ext cx="958134" cy="275326"/>
            <a:chOff x="6367699" y="979634"/>
            <a:chExt cx="1223289" cy="351520"/>
          </a:xfrm>
        </p:grpSpPr>
        <p:sp>
          <p:nvSpPr>
            <p:cNvPr id="14" name="Triángulo isósceles 13"/>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riángulo isósceles 14"/>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riángulo isósceles 15"/>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22915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2786215" y="1753386"/>
            <a:ext cx="6619569" cy="1200329"/>
          </a:xfrm>
          <a:prstGeom prst="rect">
            <a:avLst/>
          </a:prstGeom>
          <a:noFill/>
        </p:spPr>
        <p:txBody>
          <a:bodyPr wrap="none" rtlCol="0">
            <a:spAutoFit/>
          </a:bodyPr>
          <a:lstStyle/>
          <a:p>
            <a:pPr algn="ctr"/>
            <a:r>
              <a:rPr lang="es-MX" sz="3600" dirty="0" smtClean="0">
                <a:solidFill>
                  <a:schemeClr val="bg1"/>
                </a:solidFill>
                <a:latin typeface="Gotham Bold" pitchFamily="50" charset="0"/>
              </a:rPr>
              <a:t>La importancia de la</a:t>
            </a:r>
          </a:p>
          <a:p>
            <a:pPr algn="ctr"/>
            <a:r>
              <a:rPr lang="es-MX" sz="3600" dirty="0" smtClean="0">
                <a:solidFill>
                  <a:schemeClr val="bg1"/>
                </a:solidFill>
                <a:latin typeface="Gotham Bold" pitchFamily="50" charset="0"/>
              </a:rPr>
              <a:t>evaluación en </a:t>
            </a:r>
            <a:r>
              <a:rPr lang="es-MX" sz="3600" dirty="0" err="1" smtClean="0">
                <a:solidFill>
                  <a:schemeClr val="bg1"/>
                </a:solidFill>
                <a:latin typeface="Gotham Bold" pitchFamily="50" charset="0"/>
              </a:rPr>
              <a:t>Toastmasters</a:t>
            </a:r>
            <a:endParaRPr lang="es-MX" sz="3600" dirty="0">
              <a:solidFill>
                <a:schemeClr val="bg1"/>
              </a:solidFill>
              <a:latin typeface="Gotham Bold" pitchFamily="50" charset="0"/>
            </a:endParaRPr>
          </a:p>
        </p:txBody>
      </p:sp>
      <p:sp>
        <p:nvSpPr>
          <p:cNvPr id="3" name="CuadroTexto 2"/>
          <p:cNvSpPr txBox="1"/>
          <p:nvPr/>
        </p:nvSpPr>
        <p:spPr>
          <a:xfrm>
            <a:off x="2452540" y="3786024"/>
            <a:ext cx="7286920" cy="1415772"/>
          </a:xfrm>
          <a:prstGeom prst="rect">
            <a:avLst/>
          </a:prstGeom>
          <a:noFill/>
        </p:spPr>
        <p:txBody>
          <a:bodyPr wrap="square" rtlCol="0">
            <a:spAutoFit/>
          </a:bodyPr>
          <a:lstStyle/>
          <a:p>
            <a:pPr algn="ctr"/>
            <a:r>
              <a:rPr lang="es-MX" i="1" dirty="0" smtClean="0">
                <a:solidFill>
                  <a:srgbClr val="FFEC88"/>
                </a:solidFill>
                <a:latin typeface="Gotham Light" pitchFamily="50" charset="0"/>
              </a:rPr>
              <a:t>«Ningún club de </a:t>
            </a:r>
            <a:r>
              <a:rPr lang="es-MX" i="1" dirty="0" err="1" smtClean="0">
                <a:solidFill>
                  <a:srgbClr val="FFEC88"/>
                </a:solidFill>
                <a:latin typeface="Gotham Light" pitchFamily="50" charset="0"/>
              </a:rPr>
              <a:t>Toastmasters</a:t>
            </a:r>
            <a:r>
              <a:rPr lang="es-MX" i="1" dirty="0" smtClean="0">
                <a:solidFill>
                  <a:srgbClr val="FFEC88"/>
                </a:solidFill>
                <a:latin typeface="Gotham Light" pitchFamily="50" charset="0"/>
              </a:rPr>
              <a:t> cumple con su obligación ante sus socios a menos que les otorgue la máxima capacitación en el arte de las críticas constructivas».</a:t>
            </a:r>
          </a:p>
          <a:p>
            <a:pPr algn="ctr"/>
            <a:endParaRPr lang="es-MX" dirty="0" smtClean="0">
              <a:solidFill>
                <a:srgbClr val="FFEC88"/>
              </a:solidFill>
              <a:latin typeface="Gotham Light" pitchFamily="50" charset="0"/>
            </a:endParaRPr>
          </a:p>
          <a:p>
            <a:pPr algn="ctr"/>
            <a:r>
              <a:rPr lang="es-MX" sz="1400" dirty="0" smtClean="0">
                <a:solidFill>
                  <a:srgbClr val="FFEC88"/>
                </a:solidFill>
                <a:latin typeface="Gotham Light" pitchFamily="50" charset="0"/>
              </a:rPr>
              <a:t>—Ralph </a:t>
            </a:r>
            <a:r>
              <a:rPr lang="es-MX" sz="1400" dirty="0">
                <a:solidFill>
                  <a:srgbClr val="FFEC88"/>
                </a:solidFill>
                <a:latin typeface="Gotham Light" pitchFamily="50" charset="0"/>
              </a:rPr>
              <a:t>C. </a:t>
            </a:r>
            <a:r>
              <a:rPr lang="es-MX" sz="1400" dirty="0" err="1">
                <a:solidFill>
                  <a:srgbClr val="FFEC88"/>
                </a:solidFill>
                <a:latin typeface="Gotham Light" pitchFamily="50" charset="0"/>
              </a:rPr>
              <a:t>Smedley</a:t>
            </a:r>
            <a:r>
              <a:rPr lang="es-MX" sz="1400" dirty="0">
                <a:solidFill>
                  <a:srgbClr val="FFEC88"/>
                </a:solidFill>
                <a:latin typeface="Gotham Light" pitchFamily="50" charset="0"/>
              </a:rPr>
              <a:t>, fundador de </a:t>
            </a:r>
            <a:r>
              <a:rPr lang="es-MX" sz="1400" dirty="0" err="1">
                <a:solidFill>
                  <a:srgbClr val="FFEC88"/>
                </a:solidFill>
                <a:latin typeface="Gotham Light" pitchFamily="50" charset="0"/>
              </a:rPr>
              <a:t>Toastmasters</a:t>
            </a:r>
            <a:r>
              <a:rPr lang="es-MX" sz="1400" dirty="0">
                <a:solidFill>
                  <a:srgbClr val="FFEC88"/>
                </a:solidFill>
                <a:latin typeface="Gotham Light" pitchFamily="50" charset="0"/>
              </a:rPr>
              <a:t> </a:t>
            </a:r>
            <a:r>
              <a:rPr lang="es-MX" sz="1400" dirty="0" smtClean="0">
                <a:solidFill>
                  <a:srgbClr val="FFEC88"/>
                </a:solidFill>
                <a:latin typeface="Gotham Light" pitchFamily="50" charset="0"/>
              </a:rPr>
              <a:t>International</a:t>
            </a:r>
            <a:r>
              <a:rPr lang="es-MX" sz="1400" dirty="0">
                <a:solidFill>
                  <a:srgbClr val="FFEC88"/>
                </a:solidFill>
                <a:latin typeface="Gotham Light" pitchFamily="50" charset="0"/>
              </a:rPr>
              <a:t>.</a:t>
            </a:r>
          </a:p>
        </p:txBody>
      </p:sp>
      <p:cxnSp>
        <p:nvCxnSpPr>
          <p:cNvPr id="5" name="Conector recto 4"/>
          <p:cNvCxnSpPr/>
          <p:nvPr/>
        </p:nvCxnSpPr>
        <p:spPr>
          <a:xfrm>
            <a:off x="5450263" y="3446660"/>
            <a:ext cx="12914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upo 9"/>
          <p:cNvGrpSpPr/>
          <p:nvPr/>
        </p:nvGrpSpPr>
        <p:grpSpPr>
          <a:xfrm>
            <a:off x="5616933" y="1298138"/>
            <a:ext cx="958134" cy="275326"/>
            <a:chOff x="6367699" y="979634"/>
            <a:chExt cx="1223289" cy="351520"/>
          </a:xfrm>
        </p:grpSpPr>
        <p:sp>
          <p:nvSpPr>
            <p:cNvPr id="7" name="Triángulo isósceles 6"/>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riángulo isósceles 7"/>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riángulo isósceles 8"/>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50833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1027520" y="2269670"/>
            <a:ext cx="4426795" cy="3046988"/>
          </a:xfrm>
          <a:prstGeom prst="rect">
            <a:avLst/>
          </a:prstGeom>
          <a:noFill/>
        </p:spPr>
        <p:txBody>
          <a:bodyPr wrap="square" rtlCol="0">
            <a:spAutoFit/>
          </a:bodyPr>
          <a:lstStyle/>
          <a:p>
            <a:r>
              <a:rPr lang="es-MX" sz="1600" b="1" dirty="0">
                <a:latin typeface="Gotham Light" pitchFamily="50" charset="0"/>
              </a:rPr>
              <a:t>Las evaluaciones ayudan a impulsar tu confianza y te brindan una orientación tangible para mejorar. </a:t>
            </a:r>
            <a:r>
              <a:rPr lang="es-MX" sz="1600" dirty="0">
                <a:latin typeface="Gotham Light" pitchFamily="50" charset="0"/>
              </a:rPr>
              <a:t>Son fundamentales para tu experiencia en </a:t>
            </a:r>
            <a:r>
              <a:rPr lang="es-MX" sz="1600" dirty="0" err="1" smtClean="0">
                <a:latin typeface="Gotham Light" pitchFamily="50" charset="0"/>
              </a:rPr>
              <a:t>Toastmasters</a:t>
            </a:r>
            <a:r>
              <a:rPr lang="es-MX" sz="1600" dirty="0" smtClean="0">
                <a:latin typeface="Gotham Light" pitchFamily="50" charset="0"/>
              </a:rPr>
              <a:t>. </a:t>
            </a:r>
            <a:r>
              <a:rPr lang="es-MX" sz="1600" dirty="0">
                <a:latin typeface="Gotham Light" pitchFamily="50" charset="0"/>
              </a:rPr>
              <a:t>Sin las críticas constructivas de otras personas, no puedes crecer como comunicador ni como líder</a:t>
            </a:r>
            <a:r>
              <a:rPr lang="es-MX" sz="1600" dirty="0" smtClean="0">
                <a:latin typeface="Gotham Light" pitchFamily="50" charset="0"/>
              </a:rPr>
              <a:t>.</a:t>
            </a:r>
          </a:p>
          <a:p>
            <a:endParaRPr lang="es-MX" sz="1600" dirty="0" smtClean="0">
              <a:latin typeface="Gotham Light" pitchFamily="50" charset="0"/>
            </a:endParaRPr>
          </a:p>
          <a:p>
            <a:r>
              <a:rPr lang="es-MX" sz="1600" dirty="0">
                <a:latin typeface="Gotham Light" pitchFamily="50" charset="0"/>
              </a:rPr>
              <a:t>El evaluador ofrece una reacción honesta y constructiva ante tus esfuerzos, con los criterios de evaluación suministrados en tu proyecto. </a:t>
            </a:r>
          </a:p>
        </p:txBody>
      </p:sp>
      <p:grpSp>
        <p:nvGrpSpPr>
          <p:cNvPr id="6" name="Grupo 5"/>
          <p:cNvGrpSpPr/>
          <p:nvPr/>
        </p:nvGrpSpPr>
        <p:grpSpPr>
          <a:xfrm>
            <a:off x="6797716" y="946335"/>
            <a:ext cx="4297063" cy="4048799"/>
            <a:chOff x="6797716" y="946335"/>
            <a:chExt cx="4297063" cy="4048799"/>
          </a:xfrm>
        </p:grpSpPr>
        <p:sp>
          <p:nvSpPr>
            <p:cNvPr id="4" name="Hexágono 3"/>
            <p:cNvSpPr/>
            <p:nvPr/>
          </p:nvSpPr>
          <p:spPr>
            <a:xfrm rot="1599697">
              <a:off x="7061312" y="1518007"/>
              <a:ext cx="4033467" cy="34771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Hexágono 4"/>
            <p:cNvSpPr/>
            <p:nvPr/>
          </p:nvSpPr>
          <p:spPr>
            <a:xfrm rot="1599697">
              <a:off x="6797716" y="946335"/>
              <a:ext cx="4033467" cy="3477127"/>
            </a:xfrm>
            <a:prstGeom prst="hexagon">
              <a:avLst/>
            </a:prstGeom>
            <a:blipFill dpi="0" rotWithShape="0">
              <a:blip r:embed="rId3" cstate="print">
                <a:extLst>
                  <a:ext uri="{28A0092B-C50C-407E-A947-70E740481C1C}">
                    <a14:useLocalDpi xmlns:a14="http://schemas.microsoft.com/office/drawing/2010/main" val="0"/>
                  </a:ext>
                </a:extLst>
              </a:blip>
              <a:srcRect/>
              <a:stretch>
                <a:fillRect l="-35925" r="-359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261608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7238940" y="775531"/>
            <a:ext cx="4097518" cy="2062103"/>
          </a:xfrm>
          <a:prstGeom prst="rect">
            <a:avLst/>
          </a:prstGeom>
          <a:noFill/>
        </p:spPr>
        <p:txBody>
          <a:bodyPr wrap="square" rtlCol="0">
            <a:spAutoFit/>
          </a:bodyPr>
          <a:lstStyle/>
          <a:p>
            <a:pPr algn="r"/>
            <a:r>
              <a:rPr lang="es-MX" sz="1600" dirty="0" smtClean="0">
                <a:latin typeface="Gotham Light" pitchFamily="50" charset="0"/>
              </a:rPr>
              <a:t>Además, </a:t>
            </a:r>
            <a:r>
              <a:rPr lang="es-ES" sz="1600" dirty="0" smtClean="0">
                <a:latin typeface="Gotham Light" pitchFamily="50" charset="0"/>
              </a:rPr>
              <a:t>el evaluador también se beneficia de su experiencia.</a:t>
            </a:r>
          </a:p>
          <a:p>
            <a:pPr algn="r"/>
            <a:endParaRPr lang="es-ES" sz="1600" dirty="0">
              <a:latin typeface="Gotham Light" pitchFamily="50" charset="0"/>
            </a:endParaRPr>
          </a:p>
          <a:p>
            <a:pPr algn="r"/>
            <a:r>
              <a:rPr lang="es-ES" sz="1600" dirty="0" smtClean="0">
                <a:latin typeface="Gotham Light" pitchFamily="50" charset="0"/>
              </a:rPr>
              <a:t>Cuando eres el evaluador aprendes a escuchar de forma más atenta, perfeccionas tus habilidades de pensamiento crítico y brindas comentarios con tacto. </a:t>
            </a:r>
            <a:endParaRPr lang="es-MX" sz="1600" dirty="0">
              <a:latin typeface="Gotham Light" pitchFamily="50" charset="0"/>
            </a:endParaRPr>
          </a:p>
        </p:txBody>
      </p:sp>
      <p:grpSp>
        <p:nvGrpSpPr>
          <p:cNvPr id="3" name="Grupo 2"/>
          <p:cNvGrpSpPr/>
          <p:nvPr/>
        </p:nvGrpSpPr>
        <p:grpSpPr>
          <a:xfrm>
            <a:off x="1415011" y="1953391"/>
            <a:ext cx="4306489" cy="3965571"/>
            <a:chOff x="1415011" y="1953391"/>
            <a:chExt cx="4306489" cy="3965571"/>
          </a:xfrm>
        </p:grpSpPr>
        <p:sp>
          <p:nvSpPr>
            <p:cNvPr id="4" name="Hexágono 3"/>
            <p:cNvSpPr/>
            <p:nvPr/>
          </p:nvSpPr>
          <p:spPr>
            <a:xfrm rot="1599697">
              <a:off x="1688033" y="2441835"/>
              <a:ext cx="4033467" cy="3477127"/>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Hexágono 4"/>
            <p:cNvSpPr/>
            <p:nvPr/>
          </p:nvSpPr>
          <p:spPr>
            <a:xfrm rot="1599697">
              <a:off x="1415011" y="1953391"/>
              <a:ext cx="4033467" cy="3477127"/>
            </a:xfrm>
            <a:prstGeom prst="hexagon">
              <a:avLst/>
            </a:prstGeom>
            <a:blipFill dpi="0" rotWithShape="0">
              <a:blip r:embed="rId3" cstate="print">
                <a:extLst>
                  <a:ext uri="{28A0092B-C50C-407E-A947-70E740481C1C}">
                    <a14:useLocalDpi xmlns:a14="http://schemas.microsoft.com/office/drawing/2010/main" val="0"/>
                  </a:ext>
                </a:extLst>
              </a:blip>
              <a:srcRect/>
              <a:stretch>
                <a:fillRect l="-35925" r="-3592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5798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r="13321"/>
          <a:stretch/>
        </p:blipFill>
        <p:spPr>
          <a:xfrm>
            <a:off x="2247132" y="0"/>
            <a:ext cx="10104556" cy="6858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CuadroTexto 2"/>
          <p:cNvSpPr txBox="1"/>
          <p:nvPr/>
        </p:nvSpPr>
        <p:spPr>
          <a:xfrm>
            <a:off x="483316" y="4462962"/>
            <a:ext cx="5768629" cy="769441"/>
          </a:xfrm>
          <a:prstGeom prst="rect">
            <a:avLst/>
          </a:prstGeom>
          <a:noFill/>
        </p:spPr>
        <p:txBody>
          <a:bodyPr wrap="square" rtlCol="0">
            <a:spAutoFit/>
          </a:bodyPr>
          <a:lstStyle/>
          <a:p>
            <a:r>
              <a:rPr lang="es-MX" sz="4400" dirty="0" smtClean="0">
                <a:solidFill>
                  <a:schemeClr val="bg1"/>
                </a:solidFill>
                <a:latin typeface="Gotham Bold" pitchFamily="50" charset="0"/>
              </a:rPr>
              <a:t>Reconocimientos</a:t>
            </a:r>
            <a:endParaRPr lang="es-MX" sz="4400" dirty="0">
              <a:solidFill>
                <a:schemeClr val="bg1"/>
              </a:solidFill>
              <a:latin typeface="Gotham Bold" pitchFamily="50" charset="0"/>
            </a:endParaRPr>
          </a:p>
        </p:txBody>
      </p:sp>
      <p:cxnSp>
        <p:nvCxnSpPr>
          <p:cNvPr id="4" name="Conector recto 3"/>
          <p:cNvCxnSpPr/>
          <p:nvPr/>
        </p:nvCxnSpPr>
        <p:spPr>
          <a:xfrm>
            <a:off x="483316" y="5348176"/>
            <a:ext cx="654369" cy="0"/>
          </a:xfrm>
          <a:prstGeom prst="line">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483316" y="5579723"/>
            <a:ext cx="5263116" cy="584775"/>
          </a:xfrm>
          <a:prstGeom prst="rect">
            <a:avLst/>
          </a:prstGeom>
          <a:noFill/>
        </p:spPr>
        <p:txBody>
          <a:bodyPr wrap="square" rtlCol="0">
            <a:spAutoFit/>
          </a:bodyPr>
          <a:lstStyle/>
          <a:p>
            <a:r>
              <a:rPr lang="es-ES" sz="1600" dirty="0" smtClean="0">
                <a:solidFill>
                  <a:schemeClr val="bg1"/>
                </a:solidFill>
                <a:latin typeface="Gotham Book" pitchFamily="50" charset="0"/>
              </a:rPr>
              <a:t>Durante tu recorrido, recibes reconocimientos y certificados para marcar hitos importantes. </a:t>
            </a:r>
            <a:endParaRPr lang="es-MX" sz="1400" dirty="0">
              <a:solidFill>
                <a:schemeClr val="bg1"/>
              </a:solidFill>
              <a:latin typeface="Gotham Book" pitchFamily="50" charset="0"/>
            </a:endParaRPr>
          </a:p>
        </p:txBody>
      </p:sp>
      <p:grpSp>
        <p:nvGrpSpPr>
          <p:cNvPr id="6" name="Grupo 5"/>
          <p:cNvGrpSpPr/>
          <p:nvPr/>
        </p:nvGrpSpPr>
        <p:grpSpPr>
          <a:xfrm>
            <a:off x="483316" y="3840316"/>
            <a:ext cx="958134" cy="275326"/>
            <a:chOff x="6367699" y="979634"/>
            <a:chExt cx="1223289" cy="351520"/>
          </a:xfrm>
        </p:grpSpPr>
        <p:sp>
          <p:nvSpPr>
            <p:cNvPr id="7" name="Triángulo isósceles 6"/>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riángulo isósceles 7"/>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riángulo isósceles 8"/>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28501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812" y="1024830"/>
            <a:ext cx="1974376" cy="1974376"/>
          </a:xfrm>
          <a:prstGeom prst="rect">
            <a:avLst/>
          </a:prstGeom>
        </p:spPr>
      </p:pic>
      <p:sp>
        <p:nvSpPr>
          <p:cNvPr id="6" name="CuadroTexto 5"/>
          <p:cNvSpPr txBox="1"/>
          <p:nvPr/>
        </p:nvSpPr>
        <p:spPr>
          <a:xfrm>
            <a:off x="2056262" y="3465513"/>
            <a:ext cx="8079475" cy="1938992"/>
          </a:xfrm>
          <a:prstGeom prst="rect">
            <a:avLst/>
          </a:prstGeom>
          <a:noFill/>
        </p:spPr>
        <p:txBody>
          <a:bodyPr wrap="square" rtlCol="0">
            <a:spAutoFit/>
          </a:bodyPr>
          <a:lstStyle/>
          <a:p>
            <a:pPr algn="ctr"/>
            <a:r>
              <a:rPr lang="es-MX" sz="2000" dirty="0">
                <a:latin typeface="Gotham Light" pitchFamily="50" charset="0"/>
              </a:rPr>
              <a:t>Al completar tu trayecto, obtienes el nombramiento de </a:t>
            </a:r>
            <a:r>
              <a:rPr lang="es-MX" sz="2000" b="1" dirty="0" err="1">
                <a:latin typeface="Gotham Light" pitchFamily="50" charset="0"/>
              </a:rPr>
              <a:t>Proficient</a:t>
            </a:r>
            <a:r>
              <a:rPr lang="es-MX" sz="2000" b="1" dirty="0">
                <a:latin typeface="Gotham Light" pitchFamily="50" charset="0"/>
              </a:rPr>
              <a:t> (</a:t>
            </a:r>
            <a:r>
              <a:rPr lang="es-MX" sz="2000" b="1" dirty="0" smtClean="0">
                <a:latin typeface="Gotham Light" pitchFamily="50" charset="0"/>
              </a:rPr>
              <a:t>Competente).</a:t>
            </a:r>
          </a:p>
          <a:p>
            <a:pPr algn="ctr"/>
            <a:endParaRPr lang="es-MX" sz="2000" b="1" dirty="0">
              <a:latin typeface="Gotham Light" pitchFamily="50" charset="0"/>
            </a:endParaRPr>
          </a:p>
          <a:p>
            <a:pPr algn="ctr"/>
            <a:r>
              <a:rPr lang="es-MX" sz="2000" b="1" dirty="0" smtClean="0">
                <a:latin typeface="Gotham Light" pitchFamily="50" charset="0"/>
              </a:rPr>
              <a:t>S</a:t>
            </a:r>
            <a:r>
              <a:rPr lang="es-MX" sz="2000" dirty="0" smtClean="0">
                <a:latin typeface="Gotham Light" pitchFamily="50" charset="0"/>
              </a:rPr>
              <a:t>ignifica </a:t>
            </a:r>
            <a:r>
              <a:rPr lang="es-MX" sz="2000" dirty="0">
                <a:latin typeface="Gotham Light" pitchFamily="50" charset="0"/>
              </a:rPr>
              <a:t>que lograste todas las tareas requeridas en tu trayecto, realizaste proyectos en los cinco niveles y desempeñaste funciones de la sesión</a:t>
            </a:r>
            <a:r>
              <a:rPr lang="es-MX" sz="2000" dirty="0" smtClean="0">
                <a:latin typeface="Gotham Light" pitchFamily="50" charset="0"/>
              </a:rPr>
              <a:t>.</a:t>
            </a:r>
            <a:endParaRPr lang="es-MX" sz="2000" dirty="0">
              <a:latin typeface="Gotham Light" pitchFamily="50" charset="0"/>
            </a:endParaRPr>
          </a:p>
        </p:txBody>
      </p:sp>
      <p:grpSp>
        <p:nvGrpSpPr>
          <p:cNvPr id="9" name="Grupo 8"/>
          <p:cNvGrpSpPr/>
          <p:nvPr/>
        </p:nvGrpSpPr>
        <p:grpSpPr>
          <a:xfrm>
            <a:off x="5616933" y="5750982"/>
            <a:ext cx="958134" cy="275326"/>
            <a:chOff x="6367699" y="979634"/>
            <a:chExt cx="1223289" cy="351520"/>
          </a:xfrm>
        </p:grpSpPr>
        <p:sp>
          <p:nvSpPr>
            <p:cNvPr id="10" name="Triángulo isósceles 9"/>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Triángulo isósceles 10"/>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riángulo isósceles 11"/>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308581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10288"/>
          <a:stretch/>
        </p:blipFill>
        <p:spPr>
          <a:xfrm>
            <a:off x="6414449" y="0"/>
            <a:ext cx="5472756" cy="6873612"/>
          </a:xfrm>
          <a:prstGeom prst="rect">
            <a:avLst/>
          </a:prstGeom>
        </p:spPr>
      </p:pic>
      <p:sp>
        <p:nvSpPr>
          <p:cNvPr id="3" name="CuadroTexto 2"/>
          <p:cNvSpPr txBox="1"/>
          <p:nvPr/>
        </p:nvSpPr>
        <p:spPr>
          <a:xfrm>
            <a:off x="1171347" y="2434424"/>
            <a:ext cx="5481885" cy="1754326"/>
          </a:xfrm>
          <a:prstGeom prst="rect">
            <a:avLst/>
          </a:prstGeom>
          <a:noFill/>
        </p:spPr>
        <p:txBody>
          <a:bodyPr wrap="square" rtlCol="0">
            <a:spAutoFit/>
          </a:bodyPr>
          <a:lstStyle/>
          <a:p>
            <a:r>
              <a:rPr lang="es-MX" dirty="0" smtClean="0">
                <a:latin typeface="Gotham Light" pitchFamily="50" charset="0"/>
              </a:rPr>
              <a:t>Es el </a:t>
            </a:r>
            <a:r>
              <a:rPr lang="es-MX" dirty="0">
                <a:latin typeface="Gotham Light" pitchFamily="50" charset="0"/>
              </a:rPr>
              <a:t>mayor nombramiento educativo que puedes obtener como </a:t>
            </a:r>
            <a:r>
              <a:rPr lang="es-MX" dirty="0" smtClean="0">
                <a:latin typeface="Gotham Light" pitchFamily="50" charset="0"/>
              </a:rPr>
              <a:t>socio. Se </a:t>
            </a:r>
            <a:r>
              <a:rPr lang="es-MX" dirty="0">
                <a:latin typeface="Gotham Light" pitchFamily="50" charset="0"/>
              </a:rPr>
              <a:t>entrega a quienes completan </a:t>
            </a:r>
            <a:r>
              <a:rPr lang="es-MX" b="1" dirty="0">
                <a:latin typeface="Gotham Light" pitchFamily="50" charset="0"/>
              </a:rPr>
              <a:t>dos trayectos, se desempeñan en determinadas funciones de liderazgo voluntarias y realizan el proyecto de "</a:t>
            </a:r>
            <a:r>
              <a:rPr lang="es-MX" b="1" dirty="0" err="1">
                <a:latin typeface="Gotham Light" pitchFamily="50" charset="0"/>
              </a:rPr>
              <a:t>Toastmaster</a:t>
            </a:r>
            <a:r>
              <a:rPr lang="es-MX" b="1" dirty="0">
                <a:latin typeface="Gotham Light" pitchFamily="50" charset="0"/>
              </a:rPr>
              <a:t> Distinguido</a:t>
            </a:r>
            <a:r>
              <a:rPr lang="es-MX" b="1" dirty="0" smtClean="0">
                <a:latin typeface="Gotham Light" pitchFamily="50" charset="0"/>
              </a:rPr>
              <a:t>".</a:t>
            </a:r>
            <a:endParaRPr lang="es-MX" b="1" dirty="0">
              <a:latin typeface="Gotham Light" pitchFamily="50" charset="0"/>
            </a:endParaRPr>
          </a:p>
        </p:txBody>
      </p:sp>
      <p:grpSp>
        <p:nvGrpSpPr>
          <p:cNvPr id="5" name="Grupo 4"/>
          <p:cNvGrpSpPr/>
          <p:nvPr/>
        </p:nvGrpSpPr>
        <p:grpSpPr>
          <a:xfrm>
            <a:off x="3070747" y="4904822"/>
            <a:ext cx="958134" cy="275326"/>
            <a:chOff x="6367699" y="979634"/>
            <a:chExt cx="1223289" cy="351520"/>
          </a:xfrm>
        </p:grpSpPr>
        <p:sp>
          <p:nvSpPr>
            <p:cNvPr id="6" name="Triángulo isósceles 5"/>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riángulo isósceles 6"/>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riángulo isósceles 7"/>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9" name="CuadroTexto 8"/>
          <p:cNvSpPr txBox="1"/>
          <p:nvPr/>
        </p:nvSpPr>
        <p:spPr>
          <a:xfrm>
            <a:off x="1171347" y="1023582"/>
            <a:ext cx="5243102" cy="1077218"/>
          </a:xfrm>
          <a:prstGeom prst="rect">
            <a:avLst/>
          </a:prstGeom>
          <a:noFill/>
        </p:spPr>
        <p:txBody>
          <a:bodyPr wrap="none" rtlCol="0">
            <a:spAutoFit/>
          </a:bodyPr>
          <a:lstStyle/>
          <a:p>
            <a:r>
              <a:rPr lang="es-MX" sz="3200" dirty="0" err="1" smtClean="0">
                <a:solidFill>
                  <a:srgbClr val="004063"/>
                </a:solidFill>
                <a:latin typeface="Gotham Bold" pitchFamily="50" charset="0"/>
              </a:rPr>
              <a:t>Toastmaster</a:t>
            </a:r>
            <a:r>
              <a:rPr lang="es-MX" sz="3200" dirty="0" smtClean="0">
                <a:solidFill>
                  <a:srgbClr val="004063"/>
                </a:solidFill>
                <a:latin typeface="Gotham Bold" pitchFamily="50" charset="0"/>
              </a:rPr>
              <a:t> Distinguido</a:t>
            </a:r>
          </a:p>
          <a:p>
            <a:r>
              <a:rPr lang="es-MX" sz="3200" dirty="0" smtClean="0">
                <a:solidFill>
                  <a:srgbClr val="004063"/>
                </a:solidFill>
                <a:latin typeface="Gotham Bold" pitchFamily="50" charset="0"/>
              </a:rPr>
              <a:t>(DTM)</a:t>
            </a:r>
            <a:endParaRPr lang="es-MX" sz="3200" dirty="0">
              <a:solidFill>
                <a:srgbClr val="004063"/>
              </a:solidFill>
              <a:latin typeface="Gotham Bold" pitchFamily="50" charset="0"/>
            </a:endParaRPr>
          </a:p>
        </p:txBody>
      </p:sp>
      <p:cxnSp>
        <p:nvCxnSpPr>
          <p:cNvPr id="11" name="Conector recto 10"/>
          <p:cNvCxnSpPr/>
          <p:nvPr/>
        </p:nvCxnSpPr>
        <p:spPr>
          <a:xfrm>
            <a:off x="1171347" y="2278221"/>
            <a:ext cx="903113" cy="0"/>
          </a:xfrm>
          <a:prstGeom prst="line">
            <a:avLst/>
          </a:prstGeom>
          <a:ln w="38100">
            <a:solidFill>
              <a:srgbClr val="0040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8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9910"/>
          <a:stretch/>
        </p:blipFill>
        <p:spPr>
          <a:xfrm>
            <a:off x="-96253" y="0"/>
            <a:ext cx="8238844" cy="6858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sp>
        <p:nvSpPr>
          <p:cNvPr id="4" name="CuadroTexto 3"/>
          <p:cNvSpPr txBox="1"/>
          <p:nvPr/>
        </p:nvSpPr>
        <p:spPr>
          <a:xfrm>
            <a:off x="6711569" y="5489967"/>
            <a:ext cx="5167423" cy="830997"/>
          </a:xfrm>
          <a:prstGeom prst="rect">
            <a:avLst/>
          </a:prstGeom>
          <a:noFill/>
        </p:spPr>
        <p:txBody>
          <a:bodyPr wrap="square" rtlCol="0">
            <a:spAutoFit/>
          </a:bodyPr>
          <a:lstStyle/>
          <a:p>
            <a:pPr algn="r"/>
            <a:r>
              <a:rPr lang="es-ES" sz="1600" dirty="0" smtClean="0">
                <a:solidFill>
                  <a:schemeClr val="bg1"/>
                </a:solidFill>
                <a:latin typeface="Gotham Book" pitchFamily="50" charset="0"/>
              </a:rPr>
              <a:t>Completar un trayecto es un logro muy importante, pero tu recorrido no tiene por qué terminar. </a:t>
            </a:r>
            <a:endParaRPr lang="es-MX" sz="1600" dirty="0">
              <a:solidFill>
                <a:schemeClr val="bg1"/>
              </a:solidFill>
              <a:latin typeface="Gotham Book" pitchFamily="50" charset="0"/>
            </a:endParaRPr>
          </a:p>
        </p:txBody>
      </p:sp>
      <p:sp>
        <p:nvSpPr>
          <p:cNvPr id="5" name="CuadroTexto 4"/>
          <p:cNvSpPr txBox="1"/>
          <p:nvPr/>
        </p:nvSpPr>
        <p:spPr>
          <a:xfrm>
            <a:off x="6865274" y="3465513"/>
            <a:ext cx="5013718" cy="1569660"/>
          </a:xfrm>
          <a:prstGeom prst="rect">
            <a:avLst/>
          </a:prstGeom>
          <a:noFill/>
        </p:spPr>
        <p:txBody>
          <a:bodyPr wrap="square" rtlCol="0">
            <a:spAutoFit/>
          </a:bodyPr>
          <a:lstStyle/>
          <a:p>
            <a:pPr algn="r"/>
            <a:r>
              <a:rPr lang="es-MX" sz="4800" dirty="0" smtClean="0">
                <a:solidFill>
                  <a:schemeClr val="bg1"/>
                </a:solidFill>
                <a:latin typeface="Gotham Bold" pitchFamily="50" charset="0"/>
              </a:rPr>
              <a:t>Tu recorrido no termina ahí</a:t>
            </a:r>
            <a:endParaRPr lang="es-MX" sz="4800" dirty="0">
              <a:solidFill>
                <a:schemeClr val="bg1"/>
              </a:solidFill>
              <a:latin typeface="Gotham Bold" pitchFamily="50" charset="0"/>
            </a:endParaRPr>
          </a:p>
        </p:txBody>
      </p:sp>
      <p:cxnSp>
        <p:nvCxnSpPr>
          <p:cNvPr id="6" name="Conector recto 5"/>
          <p:cNvCxnSpPr/>
          <p:nvPr/>
        </p:nvCxnSpPr>
        <p:spPr>
          <a:xfrm>
            <a:off x="11163384" y="5253181"/>
            <a:ext cx="654369" cy="0"/>
          </a:xfrm>
          <a:prstGeom prst="line">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grpSp>
        <p:nvGrpSpPr>
          <p:cNvPr id="7" name="Grupo 6"/>
          <p:cNvGrpSpPr/>
          <p:nvPr/>
        </p:nvGrpSpPr>
        <p:grpSpPr>
          <a:xfrm>
            <a:off x="10859619" y="3010719"/>
            <a:ext cx="958134" cy="275326"/>
            <a:chOff x="6367699" y="979634"/>
            <a:chExt cx="1223289" cy="351520"/>
          </a:xfrm>
        </p:grpSpPr>
        <p:sp>
          <p:nvSpPr>
            <p:cNvPr id="8" name="Triángulo isósceles 7"/>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riángulo isósceles 8"/>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riángulo isósceles 9"/>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78042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p:cNvSpPr txBox="1"/>
          <p:nvPr/>
        </p:nvSpPr>
        <p:spPr>
          <a:xfrm>
            <a:off x="7276287" y="504711"/>
            <a:ext cx="4390433" cy="646331"/>
          </a:xfrm>
          <a:prstGeom prst="rect">
            <a:avLst/>
          </a:prstGeom>
          <a:noFill/>
        </p:spPr>
        <p:txBody>
          <a:bodyPr wrap="none" rtlCol="0">
            <a:spAutoFit/>
          </a:bodyPr>
          <a:lstStyle/>
          <a:p>
            <a:r>
              <a:rPr lang="es-MX" sz="3600" dirty="0" smtClean="0">
                <a:solidFill>
                  <a:srgbClr val="004063"/>
                </a:solidFill>
                <a:latin typeface="Gotham Bold" pitchFamily="50" charset="0"/>
              </a:rPr>
              <a:t>En </a:t>
            </a:r>
            <a:r>
              <a:rPr lang="es-MX" sz="3600" dirty="0" err="1" smtClean="0">
                <a:solidFill>
                  <a:srgbClr val="004063"/>
                </a:solidFill>
                <a:latin typeface="Gotham Bold" pitchFamily="50" charset="0"/>
              </a:rPr>
              <a:t>Toastmasters</a:t>
            </a:r>
            <a:r>
              <a:rPr lang="es-MX" sz="3600" dirty="0" smtClean="0">
                <a:solidFill>
                  <a:srgbClr val="004063"/>
                </a:solidFill>
                <a:latin typeface="Gotham Bold" pitchFamily="50" charset="0"/>
              </a:rPr>
              <a:t>…</a:t>
            </a:r>
            <a:endParaRPr lang="es-MX" sz="3600" dirty="0">
              <a:solidFill>
                <a:srgbClr val="004063"/>
              </a:solidFill>
              <a:latin typeface="Gotham Bold" pitchFamily="50" charset="0"/>
            </a:endParaRPr>
          </a:p>
        </p:txBody>
      </p:sp>
      <p:sp>
        <p:nvSpPr>
          <p:cNvPr id="7" name="CuadroTexto 6"/>
          <p:cNvSpPr txBox="1"/>
          <p:nvPr/>
        </p:nvSpPr>
        <p:spPr>
          <a:xfrm>
            <a:off x="968383" y="3001948"/>
            <a:ext cx="3046445" cy="738664"/>
          </a:xfrm>
          <a:prstGeom prst="rect">
            <a:avLst/>
          </a:prstGeom>
          <a:noFill/>
        </p:spPr>
        <p:txBody>
          <a:bodyPr wrap="square" rtlCol="0">
            <a:spAutoFit/>
          </a:bodyPr>
          <a:lstStyle/>
          <a:p>
            <a:pPr algn="ctr"/>
            <a:r>
              <a:rPr lang="es-MX" sz="1400" dirty="0" smtClean="0">
                <a:latin typeface="Gotham Book" pitchFamily="50" charset="0"/>
              </a:rPr>
              <a:t>Aprenderás a </a:t>
            </a:r>
            <a:r>
              <a:rPr lang="es-MX" sz="1400" dirty="0">
                <a:latin typeface="Gotham Book" pitchFamily="50" charset="0"/>
              </a:rPr>
              <a:t>organizar, escribir y realizar presentaciones con desenvoltura y seguridad. </a:t>
            </a:r>
          </a:p>
        </p:txBody>
      </p:sp>
      <p:sp>
        <p:nvSpPr>
          <p:cNvPr id="8" name="CuadroTexto 7"/>
          <p:cNvSpPr txBox="1"/>
          <p:nvPr/>
        </p:nvSpPr>
        <p:spPr>
          <a:xfrm>
            <a:off x="3274331" y="5191407"/>
            <a:ext cx="2375555" cy="738664"/>
          </a:xfrm>
          <a:prstGeom prst="rect">
            <a:avLst/>
          </a:prstGeom>
          <a:noFill/>
        </p:spPr>
        <p:txBody>
          <a:bodyPr wrap="square" rtlCol="0">
            <a:spAutoFit/>
          </a:bodyPr>
          <a:lstStyle/>
          <a:p>
            <a:pPr algn="ctr"/>
            <a:r>
              <a:rPr lang="es-MX" sz="1400" dirty="0" smtClean="0">
                <a:latin typeface="Gotham Book" pitchFamily="50" charset="0"/>
              </a:rPr>
              <a:t>Practicarás tus </a:t>
            </a:r>
            <a:r>
              <a:rPr lang="es-MX" sz="1400" dirty="0">
                <a:latin typeface="Gotham Book" pitchFamily="50" charset="0"/>
              </a:rPr>
              <a:t>habilidades de oratoria y liderazgo </a:t>
            </a:r>
          </a:p>
        </p:txBody>
      </p:sp>
      <p:sp>
        <p:nvSpPr>
          <p:cNvPr id="9" name="CuadroTexto 8"/>
          <p:cNvSpPr txBox="1"/>
          <p:nvPr/>
        </p:nvSpPr>
        <p:spPr>
          <a:xfrm>
            <a:off x="6695941" y="5161285"/>
            <a:ext cx="3109266" cy="954107"/>
          </a:xfrm>
          <a:prstGeom prst="rect">
            <a:avLst/>
          </a:prstGeom>
          <a:noFill/>
        </p:spPr>
        <p:txBody>
          <a:bodyPr wrap="square" rtlCol="0">
            <a:spAutoFit/>
          </a:bodyPr>
          <a:lstStyle/>
          <a:p>
            <a:pPr algn="ctr"/>
            <a:r>
              <a:rPr lang="es-MX" sz="1400" dirty="0" smtClean="0">
                <a:latin typeface="Gotham Book" pitchFamily="50" charset="0"/>
              </a:rPr>
              <a:t>Tendrás oportunidades </a:t>
            </a:r>
            <a:r>
              <a:rPr lang="es-MX" sz="1400" dirty="0">
                <a:latin typeface="Gotham Book" pitchFamily="50" charset="0"/>
              </a:rPr>
              <a:t>de oratoria y liderazgo que puedes aplicar a tu vida personal y </a:t>
            </a:r>
            <a:r>
              <a:rPr lang="es-MX" sz="1400" dirty="0" smtClean="0">
                <a:latin typeface="Gotham Book" pitchFamily="50" charset="0"/>
              </a:rPr>
              <a:t>profesional.</a:t>
            </a:r>
            <a:endParaRPr lang="es-MX" sz="1400" dirty="0">
              <a:latin typeface="Gotham Book" pitchFamily="50" charset="0"/>
            </a:endParaRPr>
          </a:p>
        </p:txBody>
      </p:sp>
      <p:sp>
        <p:nvSpPr>
          <p:cNvPr id="10" name="CuadroTexto 9"/>
          <p:cNvSpPr txBox="1"/>
          <p:nvPr/>
        </p:nvSpPr>
        <p:spPr>
          <a:xfrm>
            <a:off x="4691406" y="3109670"/>
            <a:ext cx="2809188" cy="523220"/>
          </a:xfrm>
          <a:prstGeom prst="rect">
            <a:avLst/>
          </a:prstGeom>
          <a:noFill/>
        </p:spPr>
        <p:txBody>
          <a:bodyPr wrap="square" rtlCol="0">
            <a:spAutoFit/>
          </a:bodyPr>
          <a:lstStyle/>
          <a:p>
            <a:pPr algn="ctr"/>
            <a:r>
              <a:rPr lang="es-MX" sz="1400" dirty="0" smtClean="0">
                <a:latin typeface="Gotham Book" pitchFamily="50" charset="0"/>
              </a:rPr>
              <a:t>Sabrás cómo manejar </a:t>
            </a:r>
            <a:r>
              <a:rPr lang="es-MX" sz="1400" dirty="0">
                <a:latin typeface="Gotham Book" pitchFamily="50" charset="0"/>
              </a:rPr>
              <a:t>tu lenguaje corporal </a:t>
            </a:r>
          </a:p>
        </p:txBody>
      </p:sp>
      <p:sp>
        <p:nvSpPr>
          <p:cNvPr id="11" name="CuadroTexto 10"/>
          <p:cNvSpPr txBox="1"/>
          <p:nvPr/>
        </p:nvSpPr>
        <p:spPr>
          <a:xfrm>
            <a:off x="8818135" y="3112416"/>
            <a:ext cx="2601798" cy="738664"/>
          </a:xfrm>
          <a:prstGeom prst="rect">
            <a:avLst/>
          </a:prstGeom>
          <a:noFill/>
        </p:spPr>
        <p:txBody>
          <a:bodyPr wrap="square" rtlCol="0">
            <a:spAutoFit/>
          </a:bodyPr>
          <a:lstStyle/>
          <a:p>
            <a:pPr algn="ctr"/>
            <a:r>
              <a:rPr lang="es-MX" sz="1400" dirty="0" smtClean="0">
                <a:latin typeface="Gotham Book" pitchFamily="50" charset="0"/>
              </a:rPr>
              <a:t>Perfeccionarás </a:t>
            </a:r>
            <a:r>
              <a:rPr lang="es-MX" sz="1400" dirty="0">
                <a:latin typeface="Gotham Book" pitchFamily="50" charset="0"/>
              </a:rPr>
              <a:t>tus habilidades de gestión de </a:t>
            </a:r>
            <a:r>
              <a:rPr lang="es-MX" sz="1400" dirty="0" smtClean="0">
                <a:latin typeface="Gotham Book" pitchFamily="50" charset="0"/>
              </a:rPr>
              <a:t>tiempo.</a:t>
            </a:r>
            <a:endParaRPr lang="es-MX" sz="1400" dirty="0">
              <a:latin typeface="Gotham Book" pitchFamily="50" charset="0"/>
            </a:endParaRP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828" y="4068216"/>
            <a:ext cx="1077270" cy="972534"/>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5207" y="2010479"/>
            <a:ext cx="627654" cy="752964"/>
          </a:xfrm>
          <a:prstGeom prst="rect">
            <a:avLst/>
          </a:prstGeom>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5906" y="1705970"/>
            <a:ext cx="580187" cy="1149152"/>
          </a:xfrm>
          <a:prstGeom prst="rect">
            <a:avLst/>
          </a:prstGeom>
        </p:spPr>
      </p:pic>
      <p:pic>
        <p:nvPicPr>
          <p:cNvPr id="17" name="Imagen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2497" y="1815158"/>
            <a:ext cx="931142" cy="930776"/>
          </a:xfrm>
          <a:prstGeom prst="rect">
            <a:avLst/>
          </a:prstGeom>
        </p:spPr>
      </p:pic>
      <p:pic>
        <p:nvPicPr>
          <p:cNvPr id="18" name="Imagen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8098" y="3887438"/>
            <a:ext cx="1104952" cy="1109284"/>
          </a:xfrm>
          <a:prstGeom prst="rect">
            <a:avLst/>
          </a:prstGeom>
        </p:spPr>
      </p:pic>
    </p:spTree>
    <p:extLst>
      <p:ext uri="{BB962C8B-B14F-4D97-AF65-F5344CB8AC3E}">
        <p14:creationId xmlns:p14="http://schemas.microsoft.com/office/powerpoint/2010/main" val="34170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p:cNvSpPr txBox="1"/>
          <p:nvPr/>
        </p:nvSpPr>
        <p:spPr>
          <a:xfrm>
            <a:off x="7340752" y="968776"/>
            <a:ext cx="4150663" cy="707886"/>
          </a:xfrm>
          <a:prstGeom prst="rect">
            <a:avLst/>
          </a:prstGeom>
          <a:noFill/>
        </p:spPr>
        <p:txBody>
          <a:bodyPr wrap="square" rtlCol="0">
            <a:spAutoFit/>
          </a:bodyPr>
          <a:lstStyle/>
          <a:p>
            <a:r>
              <a:rPr lang="es-MX" sz="4000" dirty="0" smtClean="0">
                <a:solidFill>
                  <a:srgbClr val="004063"/>
                </a:solidFill>
                <a:latin typeface="Gotham Bold" pitchFamily="50" charset="0"/>
              </a:rPr>
              <a:t>Sé un </a:t>
            </a:r>
            <a:r>
              <a:rPr lang="es-MX" sz="4000" dirty="0" smtClean="0">
                <a:solidFill>
                  <a:srgbClr val="004063"/>
                </a:solidFill>
                <a:latin typeface="Gotham Light" pitchFamily="50" charset="0"/>
              </a:rPr>
              <a:t>Mentor</a:t>
            </a:r>
          </a:p>
        </p:txBody>
      </p:sp>
      <p:grpSp>
        <p:nvGrpSpPr>
          <p:cNvPr id="2" name="Grupo 1"/>
          <p:cNvGrpSpPr/>
          <p:nvPr/>
        </p:nvGrpSpPr>
        <p:grpSpPr>
          <a:xfrm>
            <a:off x="1171740" y="1676662"/>
            <a:ext cx="4996371" cy="4455993"/>
            <a:chOff x="1241363" y="1201003"/>
            <a:chExt cx="4996371" cy="4455993"/>
          </a:xfrm>
        </p:grpSpPr>
        <p:sp>
          <p:nvSpPr>
            <p:cNvPr id="20" name="Triángulo isósceles 19"/>
            <p:cNvSpPr/>
            <p:nvPr/>
          </p:nvSpPr>
          <p:spPr>
            <a:xfrm rot="1800000">
              <a:off x="1646902" y="4593973"/>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riángulo isósceles 13"/>
            <p:cNvSpPr/>
            <p:nvPr/>
          </p:nvSpPr>
          <p:spPr>
            <a:xfrm rot="5400000">
              <a:off x="2128898" y="1548160"/>
              <a:ext cx="4455993" cy="3761679"/>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riángulo isósceles 12"/>
            <p:cNvSpPr/>
            <p:nvPr/>
          </p:nvSpPr>
          <p:spPr>
            <a:xfrm rot="5400000">
              <a:off x="1188855" y="2614256"/>
              <a:ext cx="2275371" cy="1920833"/>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riángulo isósceles 14"/>
            <p:cNvSpPr/>
            <p:nvPr/>
          </p:nvSpPr>
          <p:spPr>
            <a:xfrm rot="1800000">
              <a:off x="3827005" y="2347864"/>
              <a:ext cx="1983285" cy="1674258"/>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riángulo isósceles 15"/>
            <p:cNvSpPr/>
            <p:nvPr/>
          </p:nvSpPr>
          <p:spPr>
            <a:xfrm rot="5400000">
              <a:off x="3206568" y="1392333"/>
              <a:ext cx="1465387" cy="1237057"/>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riángulo isósceles 16"/>
            <p:cNvSpPr/>
            <p:nvPr/>
          </p:nvSpPr>
          <p:spPr>
            <a:xfrm rot="1800000">
              <a:off x="1241363" y="1791435"/>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riángulo isósceles 17"/>
            <p:cNvSpPr/>
            <p:nvPr/>
          </p:nvSpPr>
          <p:spPr>
            <a:xfrm rot="5400000">
              <a:off x="2771872" y="4907704"/>
              <a:ext cx="812600" cy="685984"/>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riángulo isósceles 11"/>
            <p:cNvSpPr/>
            <p:nvPr/>
          </p:nvSpPr>
          <p:spPr>
            <a:xfrm rot="5400000">
              <a:off x="1499228" y="1543421"/>
              <a:ext cx="4395172" cy="3710336"/>
            </a:xfrm>
            <a:prstGeom prst="triangle">
              <a:avLst/>
            </a:prstGeom>
            <a:blipFill dpi="0" rotWithShape="0">
              <a:blip r:embed="rId3" cstate="print">
                <a:extLst>
                  <a:ext uri="{28A0092B-C50C-407E-A947-70E740481C1C}">
                    <a14:useLocalDpi xmlns:a14="http://schemas.microsoft.com/office/drawing/2010/main" val="0"/>
                  </a:ext>
                </a:extLst>
              </a:blip>
              <a:srcRect/>
              <a:stretch>
                <a:fillRect l="-58614" r="-188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9" name="Triángulo isósceles 18"/>
          <p:cNvSpPr/>
          <p:nvPr/>
        </p:nvSpPr>
        <p:spPr>
          <a:xfrm rot="12600000">
            <a:off x="6913887" y="1247783"/>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7340752" y="1936161"/>
            <a:ext cx="4150663" cy="3139321"/>
          </a:xfrm>
          <a:prstGeom prst="rect">
            <a:avLst/>
          </a:prstGeom>
          <a:noFill/>
        </p:spPr>
        <p:txBody>
          <a:bodyPr wrap="square" rtlCol="0">
            <a:spAutoFit/>
          </a:bodyPr>
          <a:lstStyle/>
          <a:p>
            <a:r>
              <a:rPr lang="es-ES" dirty="0" err="1" smtClean="0">
                <a:latin typeface="Gotham Light" pitchFamily="50" charset="0"/>
              </a:rPr>
              <a:t>Toastmasters</a:t>
            </a:r>
            <a:r>
              <a:rPr lang="es-ES" dirty="0" smtClean="0">
                <a:latin typeface="Gotham Light" pitchFamily="50" charset="0"/>
              </a:rPr>
              <a:t> International le da mucha importancia a las habilidades, experiencia y sabiduría que los socios pueden compartir con los demás.</a:t>
            </a:r>
          </a:p>
          <a:p>
            <a:endParaRPr lang="es-ES" dirty="0">
              <a:latin typeface="Gotham Light" pitchFamily="50" charset="0"/>
            </a:endParaRPr>
          </a:p>
          <a:p>
            <a:r>
              <a:rPr lang="es-ES" dirty="0" smtClean="0">
                <a:latin typeface="Gotham Light" pitchFamily="50" charset="0"/>
              </a:rPr>
              <a:t>En el Programa de Mentores </a:t>
            </a:r>
            <a:r>
              <a:rPr lang="es-ES" dirty="0" err="1" smtClean="0">
                <a:latin typeface="Gotham Light" pitchFamily="50" charset="0"/>
              </a:rPr>
              <a:t>Pathways</a:t>
            </a:r>
            <a:r>
              <a:rPr lang="es-ES" dirty="0" smtClean="0">
                <a:latin typeface="Gotham Light" pitchFamily="50" charset="0"/>
              </a:rPr>
              <a:t>, puedes evaluar tus metas como mentor y las fortalezas que le aportas a una relación de orientación, </a:t>
            </a:r>
            <a:endParaRPr lang="es-MX" dirty="0">
              <a:latin typeface="Gotham Light" pitchFamily="50" charset="0"/>
            </a:endParaRPr>
          </a:p>
        </p:txBody>
      </p:sp>
    </p:spTree>
    <p:extLst>
      <p:ext uri="{BB962C8B-B14F-4D97-AF65-F5344CB8AC3E}">
        <p14:creationId xmlns:p14="http://schemas.microsoft.com/office/powerpoint/2010/main" val="130088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p:cNvSpPr txBox="1"/>
          <p:nvPr/>
        </p:nvSpPr>
        <p:spPr>
          <a:xfrm>
            <a:off x="1036203" y="2384476"/>
            <a:ext cx="4355379" cy="954107"/>
          </a:xfrm>
          <a:prstGeom prst="rect">
            <a:avLst/>
          </a:prstGeom>
          <a:noFill/>
        </p:spPr>
        <p:txBody>
          <a:bodyPr wrap="square" rtlCol="0">
            <a:spAutoFit/>
          </a:bodyPr>
          <a:lstStyle/>
          <a:p>
            <a:r>
              <a:rPr lang="es-MX" sz="2800" dirty="0" smtClean="0">
                <a:solidFill>
                  <a:srgbClr val="004063"/>
                </a:solidFill>
                <a:latin typeface="Gotham Bold" pitchFamily="50" charset="0"/>
              </a:rPr>
              <a:t>Compite en </a:t>
            </a:r>
            <a:r>
              <a:rPr lang="es-MX" sz="2800" dirty="0" smtClean="0">
                <a:solidFill>
                  <a:srgbClr val="004063"/>
                </a:solidFill>
                <a:latin typeface="Gotham Light" pitchFamily="50" charset="0"/>
              </a:rPr>
              <a:t>Concursos de Oratoria</a:t>
            </a:r>
          </a:p>
        </p:txBody>
      </p:sp>
      <p:grpSp>
        <p:nvGrpSpPr>
          <p:cNvPr id="2" name="Grupo 1"/>
          <p:cNvGrpSpPr/>
          <p:nvPr/>
        </p:nvGrpSpPr>
        <p:grpSpPr>
          <a:xfrm>
            <a:off x="6775890" y="960372"/>
            <a:ext cx="4996371" cy="4455993"/>
            <a:chOff x="1241363" y="1201003"/>
            <a:chExt cx="4996371" cy="4455993"/>
          </a:xfrm>
        </p:grpSpPr>
        <p:sp>
          <p:nvSpPr>
            <p:cNvPr id="20" name="Triángulo isósceles 19"/>
            <p:cNvSpPr/>
            <p:nvPr/>
          </p:nvSpPr>
          <p:spPr>
            <a:xfrm rot="1800000">
              <a:off x="1646902" y="4593973"/>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riángulo isósceles 13"/>
            <p:cNvSpPr/>
            <p:nvPr/>
          </p:nvSpPr>
          <p:spPr>
            <a:xfrm rot="5400000">
              <a:off x="2128898" y="1548160"/>
              <a:ext cx="4455993" cy="3761679"/>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riángulo isósceles 12"/>
            <p:cNvSpPr/>
            <p:nvPr/>
          </p:nvSpPr>
          <p:spPr>
            <a:xfrm rot="5400000">
              <a:off x="1188855" y="2614256"/>
              <a:ext cx="2275371" cy="1920833"/>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riángulo isósceles 14"/>
            <p:cNvSpPr/>
            <p:nvPr/>
          </p:nvSpPr>
          <p:spPr>
            <a:xfrm rot="1800000">
              <a:off x="3827005" y="2347864"/>
              <a:ext cx="1983285" cy="1674258"/>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riángulo isósceles 15"/>
            <p:cNvSpPr/>
            <p:nvPr/>
          </p:nvSpPr>
          <p:spPr>
            <a:xfrm rot="5400000">
              <a:off x="3206568" y="1392333"/>
              <a:ext cx="1465387" cy="1237057"/>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riángulo isósceles 16"/>
            <p:cNvSpPr/>
            <p:nvPr/>
          </p:nvSpPr>
          <p:spPr>
            <a:xfrm rot="1800000">
              <a:off x="1241363" y="1791435"/>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riángulo isósceles 17"/>
            <p:cNvSpPr/>
            <p:nvPr/>
          </p:nvSpPr>
          <p:spPr>
            <a:xfrm rot="5400000">
              <a:off x="2771872" y="4907704"/>
              <a:ext cx="812600" cy="685984"/>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riángulo isósceles 11"/>
            <p:cNvSpPr/>
            <p:nvPr/>
          </p:nvSpPr>
          <p:spPr>
            <a:xfrm rot="5400000">
              <a:off x="1499228" y="1543421"/>
              <a:ext cx="4395172" cy="3710336"/>
            </a:xfrm>
            <a:prstGeom prst="triangle">
              <a:avLst/>
            </a:prstGeom>
            <a:blipFill dpi="0" rotWithShape="0">
              <a:blip r:embed="rId3"/>
              <a:srcRect/>
              <a:stretch>
                <a:fillRect l="-17225" r="-6046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9" name="Triángulo isósceles 18"/>
          <p:cNvSpPr/>
          <p:nvPr/>
        </p:nvSpPr>
        <p:spPr>
          <a:xfrm rot="12600000">
            <a:off x="609339" y="2663483"/>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1036203" y="3588901"/>
            <a:ext cx="4150663" cy="2031325"/>
          </a:xfrm>
          <a:prstGeom prst="rect">
            <a:avLst/>
          </a:prstGeom>
          <a:noFill/>
        </p:spPr>
        <p:txBody>
          <a:bodyPr wrap="square" rtlCol="0">
            <a:spAutoFit/>
          </a:bodyPr>
          <a:lstStyle/>
          <a:p>
            <a:r>
              <a:rPr lang="es-ES" dirty="0" smtClean="0">
                <a:latin typeface="Gotham Light" pitchFamily="50" charset="0"/>
              </a:rPr>
              <a:t>Cada año miles de </a:t>
            </a:r>
            <a:r>
              <a:rPr lang="es-ES" dirty="0" err="1" smtClean="0">
                <a:latin typeface="Gotham Light" pitchFamily="50" charset="0"/>
              </a:rPr>
              <a:t>Toastmasters</a:t>
            </a:r>
            <a:r>
              <a:rPr lang="es-ES" dirty="0" smtClean="0">
                <a:latin typeface="Gotham Light" pitchFamily="50" charset="0"/>
              </a:rPr>
              <a:t> compiten en concursos de Discurso Humorístico, de Evaluación, de Relatos Fantásticos y </a:t>
            </a:r>
            <a:r>
              <a:rPr lang="es-ES" dirty="0" err="1" smtClean="0">
                <a:latin typeface="Gotham Light" pitchFamily="50" charset="0"/>
              </a:rPr>
              <a:t>Table</a:t>
            </a:r>
            <a:r>
              <a:rPr lang="es-ES" dirty="0" smtClean="0">
                <a:latin typeface="Gotham Light" pitchFamily="50" charset="0"/>
              </a:rPr>
              <a:t> </a:t>
            </a:r>
            <a:r>
              <a:rPr lang="es-ES" dirty="0" err="1" smtClean="0">
                <a:latin typeface="Gotham Light" pitchFamily="50" charset="0"/>
              </a:rPr>
              <a:t>Topics</a:t>
            </a:r>
            <a:r>
              <a:rPr lang="es-ES" dirty="0" smtClean="0">
                <a:latin typeface="Gotham Light" pitchFamily="50" charset="0"/>
              </a:rPr>
              <a:t>, así como también en el Concurso Internacional de Oratoria.</a:t>
            </a:r>
            <a:endParaRPr lang="es-MX" dirty="0" smtClean="0">
              <a:latin typeface="Gotham Light" pitchFamily="50" charset="0"/>
            </a:endParaRPr>
          </a:p>
        </p:txBody>
      </p:sp>
    </p:spTree>
    <p:extLst>
      <p:ext uri="{BB962C8B-B14F-4D97-AF65-F5344CB8AC3E}">
        <p14:creationId xmlns:p14="http://schemas.microsoft.com/office/powerpoint/2010/main" val="357431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p:cNvSpPr txBox="1"/>
          <p:nvPr/>
        </p:nvSpPr>
        <p:spPr>
          <a:xfrm>
            <a:off x="7340751" y="1425587"/>
            <a:ext cx="4355379" cy="1077218"/>
          </a:xfrm>
          <a:prstGeom prst="rect">
            <a:avLst/>
          </a:prstGeom>
          <a:noFill/>
        </p:spPr>
        <p:txBody>
          <a:bodyPr wrap="square" rtlCol="0">
            <a:spAutoFit/>
          </a:bodyPr>
          <a:lstStyle/>
          <a:p>
            <a:r>
              <a:rPr lang="es-MX" sz="3200" dirty="0" smtClean="0">
                <a:solidFill>
                  <a:srgbClr val="004063"/>
                </a:solidFill>
                <a:latin typeface="Gotham Bold" pitchFamily="50" charset="0"/>
              </a:rPr>
              <a:t>Desempeña </a:t>
            </a:r>
            <a:r>
              <a:rPr lang="es-MX" sz="3200" dirty="0" smtClean="0">
                <a:solidFill>
                  <a:srgbClr val="004063"/>
                </a:solidFill>
                <a:latin typeface="Gotham Light" pitchFamily="50" charset="0"/>
              </a:rPr>
              <a:t>funciones en tu club</a:t>
            </a:r>
          </a:p>
        </p:txBody>
      </p:sp>
      <p:grpSp>
        <p:nvGrpSpPr>
          <p:cNvPr id="2" name="Grupo 1"/>
          <p:cNvGrpSpPr/>
          <p:nvPr/>
        </p:nvGrpSpPr>
        <p:grpSpPr>
          <a:xfrm>
            <a:off x="1099629" y="1648537"/>
            <a:ext cx="4996371" cy="4455993"/>
            <a:chOff x="1241363" y="1201003"/>
            <a:chExt cx="4996371" cy="4455993"/>
          </a:xfrm>
        </p:grpSpPr>
        <p:sp>
          <p:nvSpPr>
            <p:cNvPr id="20" name="Triángulo isósceles 19"/>
            <p:cNvSpPr/>
            <p:nvPr/>
          </p:nvSpPr>
          <p:spPr>
            <a:xfrm rot="1800000">
              <a:off x="1646902" y="4593973"/>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riángulo isósceles 13"/>
            <p:cNvSpPr/>
            <p:nvPr/>
          </p:nvSpPr>
          <p:spPr>
            <a:xfrm rot="5400000">
              <a:off x="2128898" y="1548160"/>
              <a:ext cx="4455993" cy="3761679"/>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riángulo isósceles 12"/>
            <p:cNvSpPr/>
            <p:nvPr/>
          </p:nvSpPr>
          <p:spPr>
            <a:xfrm rot="5400000">
              <a:off x="1188855" y="2614256"/>
              <a:ext cx="2275371" cy="1920833"/>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riángulo isósceles 14"/>
            <p:cNvSpPr/>
            <p:nvPr/>
          </p:nvSpPr>
          <p:spPr>
            <a:xfrm rot="1800000">
              <a:off x="3827005" y="2347864"/>
              <a:ext cx="1983285" cy="1674258"/>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riángulo isósceles 15"/>
            <p:cNvSpPr/>
            <p:nvPr/>
          </p:nvSpPr>
          <p:spPr>
            <a:xfrm rot="5400000">
              <a:off x="3206568" y="1392333"/>
              <a:ext cx="1465387" cy="1237057"/>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riángulo isósceles 16"/>
            <p:cNvSpPr/>
            <p:nvPr/>
          </p:nvSpPr>
          <p:spPr>
            <a:xfrm rot="1800000">
              <a:off x="1241363" y="1791435"/>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riángulo isósceles 17"/>
            <p:cNvSpPr/>
            <p:nvPr/>
          </p:nvSpPr>
          <p:spPr>
            <a:xfrm rot="5400000">
              <a:off x="2771872" y="4907704"/>
              <a:ext cx="812600" cy="685984"/>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riángulo isósceles 11"/>
            <p:cNvSpPr/>
            <p:nvPr/>
          </p:nvSpPr>
          <p:spPr>
            <a:xfrm rot="5400000">
              <a:off x="1499228" y="1543421"/>
              <a:ext cx="4395172" cy="3710336"/>
            </a:xfrm>
            <a:prstGeom prst="triangle">
              <a:avLst/>
            </a:prstGeom>
            <a:blipFill dpi="0" rotWithShape="0">
              <a:blip r:embed="rId3" cstate="print">
                <a:extLst>
                  <a:ext uri="{28A0092B-C50C-407E-A947-70E740481C1C}">
                    <a14:useLocalDpi xmlns:a14="http://schemas.microsoft.com/office/drawing/2010/main" val="0"/>
                  </a:ext>
                </a:extLst>
              </a:blip>
              <a:srcRect/>
              <a:stretch>
                <a:fillRect l="-68244" r="-94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9" name="Triángulo isósceles 18"/>
          <p:cNvSpPr/>
          <p:nvPr/>
        </p:nvSpPr>
        <p:spPr>
          <a:xfrm rot="12600000">
            <a:off x="6913887" y="1704594"/>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7340751" y="2630012"/>
            <a:ext cx="4150663" cy="2308324"/>
          </a:xfrm>
          <a:prstGeom prst="rect">
            <a:avLst/>
          </a:prstGeom>
          <a:noFill/>
        </p:spPr>
        <p:txBody>
          <a:bodyPr wrap="square" rtlCol="0">
            <a:spAutoFit/>
          </a:bodyPr>
          <a:lstStyle/>
          <a:p>
            <a:r>
              <a:rPr lang="es-ES" dirty="0" smtClean="0">
                <a:latin typeface="Gotham Light" pitchFamily="50" charset="0"/>
              </a:rPr>
              <a:t>Todos los clubes necesitan oficiales que puedan hacer avanzar al club y motivar a otras personas. </a:t>
            </a:r>
          </a:p>
          <a:p>
            <a:endParaRPr lang="es-ES" dirty="0">
              <a:latin typeface="Gotham Light" pitchFamily="50" charset="0"/>
            </a:endParaRPr>
          </a:p>
          <a:p>
            <a:r>
              <a:rPr lang="es-ES" dirty="0" smtClean="0">
                <a:latin typeface="Gotham Light" pitchFamily="50" charset="0"/>
              </a:rPr>
              <a:t>Un cargo de oficial del club puede ayudarte a mejorar y perfeccionar tus habilidades de comunicación y liderazgo. </a:t>
            </a:r>
            <a:endParaRPr lang="es-MX" dirty="0" smtClean="0">
              <a:latin typeface="Gotham Light" pitchFamily="50" charset="0"/>
            </a:endParaRPr>
          </a:p>
        </p:txBody>
      </p:sp>
    </p:spTree>
    <p:extLst>
      <p:ext uri="{BB962C8B-B14F-4D97-AF65-F5344CB8AC3E}">
        <p14:creationId xmlns:p14="http://schemas.microsoft.com/office/powerpoint/2010/main" val="409970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p:cNvSpPr txBox="1"/>
          <p:nvPr/>
        </p:nvSpPr>
        <p:spPr>
          <a:xfrm>
            <a:off x="1066622" y="2161592"/>
            <a:ext cx="4355379" cy="1569660"/>
          </a:xfrm>
          <a:prstGeom prst="rect">
            <a:avLst/>
          </a:prstGeom>
          <a:noFill/>
        </p:spPr>
        <p:txBody>
          <a:bodyPr wrap="square" rtlCol="0">
            <a:spAutoFit/>
          </a:bodyPr>
          <a:lstStyle/>
          <a:p>
            <a:r>
              <a:rPr lang="es-MX" sz="3200" dirty="0" smtClean="0">
                <a:solidFill>
                  <a:srgbClr val="004063"/>
                </a:solidFill>
                <a:latin typeface="Gotham Bold" pitchFamily="50" charset="0"/>
              </a:rPr>
              <a:t>Desempeña </a:t>
            </a:r>
            <a:r>
              <a:rPr lang="es-MX" sz="3200" dirty="0" smtClean="0">
                <a:solidFill>
                  <a:srgbClr val="004063"/>
                </a:solidFill>
                <a:latin typeface="Gotham Light" pitchFamily="50" charset="0"/>
              </a:rPr>
              <a:t>funciones en tu Distrito</a:t>
            </a:r>
          </a:p>
        </p:txBody>
      </p:sp>
      <p:grpSp>
        <p:nvGrpSpPr>
          <p:cNvPr id="2" name="Grupo 1"/>
          <p:cNvGrpSpPr/>
          <p:nvPr/>
        </p:nvGrpSpPr>
        <p:grpSpPr>
          <a:xfrm>
            <a:off x="6791932" y="864118"/>
            <a:ext cx="4996371" cy="4455993"/>
            <a:chOff x="1241363" y="1201003"/>
            <a:chExt cx="4996371" cy="4455993"/>
          </a:xfrm>
        </p:grpSpPr>
        <p:sp>
          <p:nvSpPr>
            <p:cNvPr id="20" name="Triángulo isósceles 19"/>
            <p:cNvSpPr/>
            <p:nvPr/>
          </p:nvSpPr>
          <p:spPr>
            <a:xfrm rot="1800000">
              <a:off x="1646902" y="4593973"/>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riángulo isósceles 13"/>
            <p:cNvSpPr/>
            <p:nvPr/>
          </p:nvSpPr>
          <p:spPr>
            <a:xfrm rot="5400000">
              <a:off x="2128898" y="1548160"/>
              <a:ext cx="4455993" cy="3761679"/>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riángulo isósceles 12"/>
            <p:cNvSpPr/>
            <p:nvPr/>
          </p:nvSpPr>
          <p:spPr>
            <a:xfrm rot="5400000">
              <a:off x="1188855" y="2614256"/>
              <a:ext cx="2275371" cy="1920833"/>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riángulo isósceles 14"/>
            <p:cNvSpPr/>
            <p:nvPr/>
          </p:nvSpPr>
          <p:spPr>
            <a:xfrm rot="1800000">
              <a:off x="3827005" y="2347864"/>
              <a:ext cx="1983285" cy="1674258"/>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riángulo isósceles 15"/>
            <p:cNvSpPr/>
            <p:nvPr/>
          </p:nvSpPr>
          <p:spPr>
            <a:xfrm rot="5400000">
              <a:off x="3206568" y="1392333"/>
              <a:ext cx="1465387" cy="1237057"/>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riángulo isósceles 16"/>
            <p:cNvSpPr/>
            <p:nvPr/>
          </p:nvSpPr>
          <p:spPr>
            <a:xfrm rot="1800000">
              <a:off x="1241363" y="1791435"/>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riángulo isósceles 17"/>
            <p:cNvSpPr/>
            <p:nvPr/>
          </p:nvSpPr>
          <p:spPr>
            <a:xfrm rot="5400000">
              <a:off x="2771872" y="4907704"/>
              <a:ext cx="812600" cy="685984"/>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riángulo isósceles 11"/>
            <p:cNvSpPr/>
            <p:nvPr/>
          </p:nvSpPr>
          <p:spPr>
            <a:xfrm rot="5400000">
              <a:off x="1499228" y="1543421"/>
              <a:ext cx="4395172" cy="3710336"/>
            </a:xfrm>
            <a:prstGeom prst="triangle">
              <a:avLst/>
            </a:prstGeom>
            <a:blipFill dpi="0" rotWithShape="0">
              <a:blip r:embed="rId3" cstate="print">
                <a:extLst>
                  <a:ext uri="{28A0092B-C50C-407E-A947-70E740481C1C}">
                    <a14:useLocalDpi xmlns:a14="http://schemas.microsoft.com/office/drawing/2010/main" val="0"/>
                  </a:ext>
                </a:extLst>
              </a:blip>
              <a:srcRect/>
              <a:stretch>
                <a:fillRect l="-62919" r="-274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9" name="Triángulo isósceles 18"/>
          <p:cNvSpPr/>
          <p:nvPr/>
        </p:nvSpPr>
        <p:spPr>
          <a:xfrm rot="12600000">
            <a:off x="639758" y="2440599"/>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1066622" y="3868896"/>
            <a:ext cx="4150663" cy="2031325"/>
          </a:xfrm>
          <a:prstGeom prst="rect">
            <a:avLst/>
          </a:prstGeom>
          <a:noFill/>
        </p:spPr>
        <p:txBody>
          <a:bodyPr wrap="square" rtlCol="0">
            <a:spAutoFit/>
          </a:bodyPr>
          <a:lstStyle/>
          <a:p>
            <a:r>
              <a:rPr lang="es-ES" dirty="0" smtClean="0">
                <a:latin typeface="Gotham Light" pitchFamily="50" charset="0"/>
              </a:rPr>
              <a:t>Desempeñarte como líder del distrito no solamente sirve para cumplir un requisito en el trayecto de convertirte en un </a:t>
            </a:r>
            <a:r>
              <a:rPr lang="es-ES" dirty="0" err="1" smtClean="0">
                <a:latin typeface="Gotham Light" pitchFamily="50" charset="0"/>
              </a:rPr>
              <a:t>Toastmaster</a:t>
            </a:r>
            <a:r>
              <a:rPr lang="es-ES" dirty="0" smtClean="0">
                <a:latin typeface="Gotham Light" pitchFamily="50" charset="0"/>
              </a:rPr>
              <a:t> Distinguido, sino que también es una parte gratificante de tu trayectoria de </a:t>
            </a:r>
            <a:r>
              <a:rPr lang="es-ES" dirty="0" err="1" smtClean="0">
                <a:latin typeface="Gotham Light" pitchFamily="50" charset="0"/>
              </a:rPr>
              <a:t>Toastmasters</a:t>
            </a:r>
            <a:r>
              <a:rPr lang="es-ES" dirty="0" smtClean="0">
                <a:latin typeface="Gotham Light" pitchFamily="50" charset="0"/>
              </a:rPr>
              <a:t>.</a:t>
            </a:r>
            <a:endParaRPr lang="es-MX" dirty="0" smtClean="0">
              <a:latin typeface="Gotham Light" pitchFamily="50" charset="0"/>
            </a:endParaRPr>
          </a:p>
        </p:txBody>
      </p:sp>
    </p:spTree>
    <p:extLst>
      <p:ext uri="{BB962C8B-B14F-4D97-AF65-F5344CB8AC3E}">
        <p14:creationId xmlns:p14="http://schemas.microsoft.com/office/powerpoint/2010/main" val="253983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3242821"/>
            <a:ext cx="9144000" cy="936444"/>
          </a:xfrm>
        </p:spPr>
        <p:txBody>
          <a:bodyPr>
            <a:normAutofit/>
          </a:bodyPr>
          <a:lstStyle/>
          <a:p>
            <a:endParaRPr lang="es-MX" sz="4000" dirty="0">
              <a:solidFill>
                <a:srgbClr val="FFEC88"/>
              </a:solidFill>
              <a:latin typeface="Gotham Bold" pitchFamily="50" charset="0"/>
            </a:endParaRPr>
          </a:p>
        </p:txBody>
      </p:sp>
      <p:sp>
        <p:nvSpPr>
          <p:cNvPr id="3" name="Subtítulo 2"/>
          <p:cNvSpPr>
            <a:spLocks noGrp="1"/>
          </p:cNvSpPr>
          <p:nvPr>
            <p:ph type="subTitle" idx="1"/>
          </p:nvPr>
        </p:nvSpPr>
        <p:spPr>
          <a:xfrm>
            <a:off x="1524000" y="4271341"/>
            <a:ext cx="9144000" cy="470030"/>
          </a:xfrm>
        </p:spPr>
        <p:txBody>
          <a:bodyPr>
            <a:normAutofit/>
          </a:bodyPr>
          <a:lstStyle/>
          <a:p>
            <a:endParaRPr lang="es-MX" sz="1800" dirty="0">
              <a:solidFill>
                <a:schemeClr val="bg1"/>
              </a:solidFill>
              <a:latin typeface="Gotham Light" pitchFamily="50"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6823" y="1383531"/>
            <a:ext cx="1578353" cy="1309604"/>
          </a:xfrm>
          <a:prstGeom prst="rect">
            <a:avLst/>
          </a:prstGeom>
        </p:spPr>
      </p:pic>
    </p:spTree>
    <p:extLst>
      <p:ext uri="{BB962C8B-B14F-4D97-AF65-F5344CB8AC3E}">
        <p14:creationId xmlns:p14="http://schemas.microsoft.com/office/powerpoint/2010/main" val="388337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nodePh="1">
                                  <p:stCondLst>
                                    <p:cond delay="0"/>
                                  </p:stCondLst>
                                  <p:endCondLst>
                                    <p:cond evt="begin" delay="0">
                                      <p:tn val="17"/>
                                    </p:cond>
                                  </p:end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818" y="0"/>
            <a:ext cx="10286047" cy="6858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CuadroTexto 1"/>
          <p:cNvSpPr txBox="1"/>
          <p:nvPr/>
        </p:nvSpPr>
        <p:spPr>
          <a:xfrm>
            <a:off x="493948" y="2398954"/>
            <a:ext cx="5768629" cy="2123658"/>
          </a:xfrm>
          <a:prstGeom prst="rect">
            <a:avLst/>
          </a:prstGeom>
          <a:noFill/>
        </p:spPr>
        <p:txBody>
          <a:bodyPr wrap="square" rtlCol="0">
            <a:spAutoFit/>
          </a:bodyPr>
          <a:lstStyle/>
          <a:p>
            <a:r>
              <a:rPr lang="es-MX" sz="4400" dirty="0" smtClean="0">
                <a:solidFill>
                  <a:schemeClr val="bg1"/>
                </a:solidFill>
                <a:latin typeface="Gotham Bold" pitchFamily="50" charset="0"/>
              </a:rPr>
              <a:t>Estructura de</a:t>
            </a:r>
          </a:p>
          <a:p>
            <a:r>
              <a:rPr lang="es-MX" sz="4400" dirty="0" smtClean="0">
                <a:solidFill>
                  <a:schemeClr val="bg1"/>
                </a:solidFill>
                <a:latin typeface="Gotham Bold" pitchFamily="50" charset="0"/>
              </a:rPr>
              <a:t>las sesiones de </a:t>
            </a:r>
            <a:r>
              <a:rPr lang="es-MX" sz="4400" dirty="0" err="1" smtClean="0">
                <a:solidFill>
                  <a:schemeClr val="bg1"/>
                </a:solidFill>
                <a:latin typeface="Gotham Bold" pitchFamily="50" charset="0"/>
              </a:rPr>
              <a:t>Toastmasters</a:t>
            </a:r>
            <a:endParaRPr lang="es-MX" sz="4400" dirty="0">
              <a:solidFill>
                <a:schemeClr val="bg1"/>
              </a:solidFill>
              <a:latin typeface="Gotham Bold" pitchFamily="50" charset="0"/>
            </a:endParaRPr>
          </a:p>
        </p:txBody>
      </p:sp>
      <p:cxnSp>
        <p:nvCxnSpPr>
          <p:cNvPr id="7" name="Conector recto 6"/>
          <p:cNvCxnSpPr/>
          <p:nvPr/>
        </p:nvCxnSpPr>
        <p:spPr>
          <a:xfrm>
            <a:off x="493948" y="4805916"/>
            <a:ext cx="654369" cy="0"/>
          </a:xfrm>
          <a:prstGeom prst="line">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493948" y="5136308"/>
            <a:ext cx="5263116" cy="1107996"/>
          </a:xfrm>
          <a:prstGeom prst="rect">
            <a:avLst/>
          </a:prstGeom>
          <a:noFill/>
        </p:spPr>
        <p:txBody>
          <a:bodyPr wrap="square" rtlCol="0">
            <a:spAutoFit/>
          </a:bodyPr>
          <a:lstStyle/>
          <a:p>
            <a:r>
              <a:rPr lang="es-MX" sz="1600" dirty="0">
                <a:solidFill>
                  <a:schemeClr val="bg1"/>
                </a:solidFill>
                <a:latin typeface="Gotham Book" pitchFamily="50" charset="0"/>
              </a:rPr>
              <a:t>Las sesiones del club son el centro de tu experiencia en </a:t>
            </a:r>
            <a:r>
              <a:rPr lang="es-MX" sz="1600" dirty="0" err="1">
                <a:solidFill>
                  <a:schemeClr val="bg1"/>
                </a:solidFill>
                <a:latin typeface="Gotham Book" pitchFamily="50" charset="0"/>
              </a:rPr>
              <a:t>Toastmasters</a:t>
            </a:r>
            <a:r>
              <a:rPr lang="es-MX" sz="1600" dirty="0">
                <a:solidFill>
                  <a:schemeClr val="bg1"/>
                </a:solidFill>
                <a:latin typeface="Gotham Book" pitchFamily="50" charset="0"/>
              </a:rPr>
              <a:t>. </a:t>
            </a:r>
            <a:r>
              <a:rPr lang="es-MX" sz="1600" dirty="0" smtClean="0">
                <a:solidFill>
                  <a:schemeClr val="bg1"/>
                </a:solidFill>
                <a:latin typeface="Gotham Book" pitchFamily="50" charset="0"/>
              </a:rPr>
              <a:t>Cada </a:t>
            </a:r>
            <a:r>
              <a:rPr lang="es-MX" sz="1600" dirty="0">
                <a:solidFill>
                  <a:schemeClr val="bg1"/>
                </a:solidFill>
                <a:latin typeface="Gotham Book" pitchFamily="50" charset="0"/>
              </a:rPr>
              <a:t>sesión del club consta de tres partes: </a:t>
            </a:r>
          </a:p>
          <a:p>
            <a:endParaRPr lang="es-MX" sz="1600" dirty="0">
              <a:solidFill>
                <a:schemeClr val="bg1"/>
              </a:solidFill>
              <a:latin typeface="Gotham Book" pitchFamily="50" charset="0"/>
            </a:endParaRPr>
          </a:p>
        </p:txBody>
      </p:sp>
      <p:grpSp>
        <p:nvGrpSpPr>
          <p:cNvPr id="10" name="Grupo 9"/>
          <p:cNvGrpSpPr/>
          <p:nvPr/>
        </p:nvGrpSpPr>
        <p:grpSpPr>
          <a:xfrm>
            <a:off x="669250" y="1930900"/>
            <a:ext cx="958134" cy="275326"/>
            <a:chOff x="6367699" y="979634"/>
            <a:chExt cx="1223289" cy="351520"/>
          </a:xfrm>
        </p:grpSpPr>
        <p:sp>
          <p:nvSpPr>
            <p:cNvPr id="11" name="Triángulo isósceles 10"/>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riángulo isósceles 11"/>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riángulo isósceles 12"/>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10943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p:cNvSpPr txBox="1"/>
          <p:nvPr/>
        </p:nvSpPr>
        <p:spPr>
          <a:xfrm>
            <a:off x="7599147" y="1327813"/>
            <a:ext cx="3368021" cy="1323439"/>
          </a:xfrm>
          <a:prstGeom prst="rect">
            <a:avLst/>
          </a:prstGeom>
          <a:noFill/>
        </p:spPr>
        <p:txBody>
          <a:bodyPr wrap="square" rtlCol="0">
            <a:spAutoFit/>
          </a:bodyPr>
          <a:lstStyle/>
          <a:p>
            <a:r>
              <a:rPr lang="es-MX" sz="4000" dirty="0" smtClean="0">
                <a:solidFill>
                  <a:srgbClr val="004063"/>
                </a:solidFill>
                <a:latin typeface="Gotham Bold" pitchFamily="50" charset="0"/>
              </a:rPr>
              <a:t>Discursos</a:t>
            </a:r>
          </a:p>
          <a:p>
            <a:r>
              <a:rPr lang="es-MX" sz="4000" dirty="0" smtClean="0">
                <a:solidFill>
                  <a:srgbClr val="004063"/>
                </a:solidFill>
                <a:latin typeface="Gotham Light" pitchFamily="50" charset="0"/>
              </a:rPr>
              <a:t>Preparados</a:t>
            </a:r>
          </a:p>
        </p:txBody>
      </p:sp>
      <p:grpSp>
        <p:nvGrpSpPr>
          <p:cNvPr id="3" name="Grupo 2"/>
          <p:cNvGrpSpPr/>
          <p:nvPr/>
        </p:nvGrpSpPr>
        <p:grpSpPr>
          <a:xfrm>
            <a:off x="1099629" y="1888059"/>
            <a:ext cx="4996371" cy="4455993"/>
            <a:chOff x="1241363" y="1201003"/>
            <a:chExt cx="4996371" cy="4455993"/>
          </a:xfrm>
        </p:grpSpPr>
        <p:sp>
          <p:nvSpPr>
            <p:cNvPr id="20" name="Triángulo isósceles 19"/>
            <p:cNvSpPr/>
            <p:nvPr/>
          </p:nvSpPr>
          <p:spPr>
            <a:xfrm rot="1800000">
              <a:off x="1646902" y="4593973"/>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riángulo isósceles 13"/>
            <p:cNvSpPr/>
            <p:nvPr/>
          </p:nvSpPr>
          <p:spPr>
            <a:xfrm rot="5400000">
              <a:off x="2128898" y="1548160"/>
              <a:ext cx="4455993" cy="3761679"/>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riángulo isósceles 12"/>
            <p:cNvSpPr/>
            <p:nvPr/>
          </p:nvSpPr>
          <p:spPr>
            <a:xfrm rot="5400000">
              <a:off x="1188855" y="2614256"/>
              <a:ext cx="2275371" cy="1920833"/>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riángulo isósceles 14"/>
            <p:cNvSpPr/>
            <p:nvPr/>
          </p:nvSpPr>
          <p:spPr>
            <a:xfrm rot="1800000">
              <a:off x="3827005" y="2347864"/>
              <a:ext cx="1983285" cy="1674258"/>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riángulo isósceles 15"/>
            <p:cNvSpPr/>
            <p:nvPr/>
          </p:nvSpPr>
          <p:spPr>
            <a:xfrm rot="5400000">
              <a:off x="3206568" y="1392333"/>
              <a:ext cx="1465387" cy="1237057"/>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riángulo isósceles 16"/>
            <p:cNvSpPr/>
            <p:nvPr/>
          </p:nvSpPr>
          <p:spPr>
            <a:xfrm rot="1800000">
              <a:off x="1241363" y="1791435"/>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riángulo isósceles 17"/>
            <p:cNvSpPr/>
            <p:nvPr/>
          </p:nvSpPr>
          <p:spPr>
            <a:xfrm rot="5400000">
              <a:off x="2771872" y="4907704"/>
              <a:ext cx="812600" cy="685984"/>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riángulo isósceles 11"/>
            <p:cNvSpPr/>
            <p:nvPr/>
          </p:nvSpPr>
          <p:spPr>
            <a:xfrm rot="5400000">
              <a:off x="1499228" y="1543421"/>
              <a:ext cx="4395172" cy="3710336"/>
            </a:xfrm>
            <a:prstGeom prst="triangle">
              <a:avLst/>
            </a:prstGeom>
            <a:blipFill dpi="0" rotWithShape="0">
              <a:blip r:embed="rId3" cstate="print">
                <a:extLst>
                  <a:ext uri="{28A0092B-C50C-407E-A947-70E740481C1C}">
                    <a14:useLocalDpi xmlns:a14="http://schemas.microsoft.com/office/drawing/2010/main" val="0"/>
                  </a:ext>
                </a:extLst>
              </a:blip>
              <a:srcRect/>
              <a:stretch>
                <a:fillRect l="-60169" r="-17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9" name="Triángulo isósceles 18"/>
          <p:cNvSpPr/>
          <p:nvPr/>
        </p:nvSpPr>
        <p:spPr>
          <a:xfrm rot="12600000">
            <a:off x="7172282" y="1606820"/>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7599147" y="2895020"/>
            <a:ext cx="3368021" cy="1754326"/>
          </a:xfrm>
          <a:prstGeom prst="rect">
            <a:avLst/>
          </a:prstGeom>
          <a:noFill/>
        </p:spPr>
        <p:txBody>
          <a:bodyPr wrap="square" rtlCol="0">
            <a:spAutoFit/>
          </a:bodyPr>
          <a:lstStyle/>
          <a:p>
            <a:r>
              <a:rPr lang="es-MX" dirty="0" smtClean="0">
                <a:latin typeface="Gotham Book" pitchFamily="50" charset="0"/>
              </a:rPr>
              <a:t>Durante esta parte de la sesión varios socios presentan discursos basados en proyectos de la experiencia de aprendizaje de </a:t>
            </a:r>
            <a:r>
              <a:rPr lang="es-MX" dirty="0" err="1" smtClean="0">
                <a:latin typeface="Gotham Book" pitchFamily="50" charset="0"/>
              </a:rPr>
              <a:t>Toastmasters</a:t>
            </a:r>
            <a:r>
              <a:rPr lang="es-MX" dirty="0" smtClean="0">
                <a:latin typeface="Gotham Book" pitchFamily="50" charset="0"/>
              </a:rPr>
              <a:t> </a:t>
            </a:r>
            <a:r>
              <a:rPr lang="es-MX" dirty="0" err="1" smtClean="0">
                <a:latin typeface="Gotham Book" pitchFamily="50" charset="0"/>
              </a:rPr>
              <a:t>Pathways</a:t>
            </a:r>
            <a:r>
              <a:rPr lang="es-MX" dirty="0" smtClean="0">
                <a:latin typeface="Gotham Book" pitchFamily="50" charset="0"/>
              </a:rPr>
              <a:t>.</a:t>
            </a:r>
            <a:endParaRPr lang="es-MX" dirty="0">
              <a:latin typeface="Gotham Book" pitchFamily="50" charset="0"/>
            </a:endParaRPr>
          </a:p>
        </p:txBody>
      </p:sp>
    </p:spTree>
    <p:extLst>
      <p:ext uri="{BB962C8B-B14F-4D97-AF65-F5344CB8AC3E}">
        <p14:creationId xmlns:p14="http://schemas.microsoft.com/office/powerpoint/2010/main" val="364469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p:cNvSpPr txBox="1"/>
          <p:nvPr/>
        </p:nvSpPr>
        <p:spPr>
          <a:xfrm>
            <a:off x="1618201" y="2580983"/>
            <a:ext cx="3368021" cy="707886"/>
          </a:xfrm>
          <a:prstGeom prst="rect">
            <a:avLst/>
          </a:prstGeom>
          <a:noFill/>
        </p:spPr>
        <p:txBody>
          <a:bodyPr wrap="square" rtlCol="0">
            <a:spAutoFit/>
          </a:bodyPr>
          <a:lstStyle/>
          <a:p>
            <a:r>
              <a:rPr lang="es-MX" sz="4000" dirty="0" smtClean="0">
                <a:solidFill>
                  <a:srgbClr val="004063"/>
                </a:solidFill>
                <a:latin typeface="Gotham Bold" pitchFamily="50" charset="0"/>
              </a:rPr>
              <a:t>Evaluación</a:t>
            </a:r>
            <a:endParaRPr lang="es-MX" sz="4000" dirty="0" smtClean="0">
              <a:solidFill>
                <a:srgbClr val="004063"/>
              </a:solidFill>
              <a:latin typeface="Gotham Light" pitchFamily="50" charset="0"/>
            </a:endParaRPr>
          </a:p>
        </p:txBody>
      </p:sp>
      <p:grpSp>
        <p:nvGrpSpPr>
          <p:cNvPr id="2" name="Grupo 1"/>
          <p:cNvGrpSpPr/>
          <p:nvPr/>
        </p:nvGrpSpPr>
        <p:grpSpPr>
          <a:xfrm>
            <a:off x="6840058" y="1208482"/>
            <a:ext cx="4996371" cy="4455993"/>
            <a:chOff x="1241363" y="1201003"/>
            <a:chExt cx="4996371" cy="4455993"/>
          </a:xfrm>
        </p:grpSpPr>
        <p:sp>
          <p:nvSpPr>
            <p:cNvPr id="20" name="Triángulo isósceles 19"/>
            <p:cNvSpPr/>
            <p:nvPr/>
          </p:nvSpPr>
          <p:spPr>
            <a:xfrm rot="1800000">
              <a:off x="1646902" y="4593973"/>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riángulo isósceles 13"/>
            <p:cNvSpPr/>
            <p:nvPr/>
          </p:nvSpPr>
          <p:spPr>
            <a:xfrm rot="5400000">
              <a:off x="2128898" y="1548160"/>
              <a:ext cx="4455993" cy="3761679"/>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riángulo isósceles 12"/>
            <p:cNvSpPr/>
            <p:nvPr/>
          </p:nvSpPr>
          <p:spPr>
            <a:xfrm rot="5400000">
              <a:off x="1188855" y="2614256"/>
              <a:ext cx="2275371" cy="1920833"/>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riángulo isósceles 14"/>
            <p:cNvSpPr/>
            <p:nvPr/>
          </p:nvSpPr>
          <p:spPr>
            <a:xfrm rot="1800000">
              <a:off x="3827005" y="2347864"/>
              <a:ext cx="1983285" cy="1674258"/>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riángulo isósceles 15"/>
            <p:cNvSpPr/>
            <p:nvPr/>
          </p:nvSpPr>
          <p:spPr>
            <a:xfrm rot="5400000">
              <a:off x="3206568" y="1392333"/>
              <a:ext cx="1465387" cy="1237057"/>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riángulo isósceles 16"/>
            <p:cNvSpPr/>
            <p:nvPr/>
          </p:nvSpPr>
          <p:spPr>
            <a:xfrm rot="1800000">
              <a:off x="1241363" y="1791435"/>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riángulo isósceles 17"/>
            <p:cNvSpPr/>
            <p:nvPr/>
          </p:nvSpPr>
          <p:spPr>
            <a:xfrm rot="5400000">
              <a:off x="2771872" y="4907704"/>
              <a:ext cx="812600" cy="685984"/>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riángulo isósceles 11"/>
            <p:cNvSpPr/>
            <p:nvPr/>
          </p:nvSpPr>
          <p:spPr>
            <a:xfrm rot="5400000">
              <a:off x="1499228" y="1543421"/>
              <a:ext cx="4395172" cy="3710336"/>
            </a:xfrm>
            <a:prstGeom prst="triangle">
              <a:avLst/>
            </a:prstGeom>
            <a:blipFill dpi="0" rotWithShape="0">
              <a:blip r:embed="rId3" cstate="print">
                <a:extLst>
                  <a:ext uri="{28A0092B-C50C-407E-A947-70E740481C1C}">
                    <a14:useLocalDpi xmlns:a14="http://schemas.microsoft.com/office/drawing/2010/main" val="0"/>
                  </a:ext>
                </a:extLst>
              </a:blip>
              <a:srcRect/>
              <a:stretch>
                <a:fillRect l="-67166" r="-105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9" name="Triángulo isósceles 18"/>
          <p:cNvSpPr/>
          <p:nvPr/>
        </p:nvSpPr>
        <p:spPr>
          <a:xfrm rot="12600000">
            <a:off x="1191336" y="2859990"/>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1618201" y="3436479"/>
            <a:ext cx="3368021" cy="1754326"/>
          </a:xfrm>
          <a:prstGeom prst="rect">
            <a:avLst/>
          </a:prstGeom>
          <a:noFill/>
        </p:spPr>
        <p:txBody>
          <a:bodyPr wrap="square" rtlCol="0">
            <a:spAutoFit/>
          </a:bodyPr>
          <a:lstStyle/>
          <a:p>
            <a:r>
              <a:rPr lang="es-MX" dirty="0" smtClean="0">
                <a:latin typeface="Gotham Book" pitchFamily="50" charset="0"/>
              </a:rPr>
              <a:t>Un compañero evalúa oralmente cada discurso preparado de un modo útil y constructivo, mediante el uso de criterios de evaluación estándar.</a:t>
            </a:r>
            <a:endParaRPr lang="es-MX" dirty="0">
              <a:latin typeface="Gotham Book" pitchFamily="50" charset="0"/>
            </a:endParaRPr>
          </a:p>
        </p:txBody>
      </p:sp>
    </p:spTree>
    <p:extLst>
      <p:ext uri="{BB962C8B-B14F-4D97-AF65-F5344CB8AC3E}">
        <p14:creationId xmlns:p14="http://schemas.microsoft.com/office/powerpoint/2010/main" val="401673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p:cNvSpPr txBox="1"/>
          <p:nvPr/>
        </p:nvSpPr>
        <p:spPr>
          <a:xfrm>
            <a:off x="7551021" y="1698307"/>
            <a:ext cx="3368021" cy="1323439"/>
          </a:xfrm>
          <a:prstGeom prst="rect">
            <a:avLst/>
          </a:prstGeom>
          <a:noFill/>
        </p:spPr>
        <p:txBody>
          <a:bodyPr wrap="square" rtlCol="0">
            <a:spAutoFit/>
          </a:bodyPr>
          <a:lstStyle/>
          <a:p>
            <a:r>
              <a:rPr lang="es-MX" sz="4000" dirty="0" err="1" smtClean="0">
                <a:solidFill>
                  <a:srgbClr val="004063"/>
                </a:solidFill>
                <a:latin typeface="Gotham Bold" pitchFamily="50" charset="0"/>
              </a:rPr>
              <a:t>Table</a:t>
            </a:r>
            <a:endParaRPr lang="es-MX" sz="4000" dirty="0" smtClean="0">
              <a:solidFill>
                <a:srgbClr val="004063"/>
              </a:solidFill>
              <a:latin typeface="Gotham Bold" pitchFamily="50" charset="0"/>
            </a:endParaRPr>
          </a:p>
          <a:p>
            <a:r>
              <a:rPr lang="es-MX" sz="4000" dirty="0" err="1" smtClean="0">
                <a:solidFill>
                  <a:srgbClr val="004063"/>
                </a:solidFill>
                <a:latin typeface="Gotham Light" pitchFamily="50" charset="0"/>
              </a:rPr>
              <a:t>Topics</a:t>
            </a:r>
            <a:endParaRPr lang="es-MX" sz="4000" dirty="0" smtClean="0">
              <a:solidFill>
                <a:srgbClr val="004063"/>
              </a:solidFill>
              <a:latin typeface="Gotham Light" pitchFamily="50" charset="0"/>
            </a:endParaRPr>
          </a:p>
        </p:txBody>
      </p:sp>
      <p:grpSp>
        <p:nvGrpSpPr>
          <p:cNvPr id="2" name="Grupo 1"/>
          <p:cNvGrpSpPr/>
          <p:nvPr/>
        </p:nvGrpSpPr>
        <p:grpSpPr>
          <a:xfrm>
            <a:off x="1099629" y="1698308"/>
            <a:ext cx="4996371" cy="4455993"/>
            <a:chOff x="1241363" y="1201003"/>
            <a:chExt cx="4996371" cy="4455993"/>
          </a:xfrm>
        </p:grpSpPr>
        <p:sp>
          <p:nvSpPr>
            <p:cNvPr id="20" name="Triángulo isósceles 19"/>
            <p:cNvSpPr/>
            <p:nvPr/>
          </p:nvSpPr>
          <p:spPr>
            <a:xfrm rot="1800000">
              <a:off x="1646902" y="4593973"/>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riángulo isósceles 13"/>
            <p:cNvSpPr/>
            <p:nvPr/>
          </p:nvSpPr>
          <p:spPr>
            <a:xfrm rot="5400000">
              <a:off x="2128898" y="1548160"/>
              <a:ext cx="4455993" cy="3761679"/>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riángulo isósceles 12"/>
            <p:cNvSpPr/>
            <p:nvPr/>
          </p:nvSpPr>
          <p:spPr>
            <a:xfrm rot="5400000">
              <a:off x="1188855" y="2614256"/>
              <a:ext cx="2275371" cy="1920833"/>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riángulo isósceles 14"/>
            <p:cNvSpPr/>
            <p:nvPr/>
          </p:nvSpPr>
          <p:spPr>
            <a:xfrm rot="1800000">
              <a:off x="3827005" y="2347864"/>
              <a:ext cx="1983285" cy="1674258"/>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riángulo isósceles 15"/>
            <p:cNvSpPr/>
            <p:nvPr/>
          </p:nvSpPr>
          <p:spPr>
            <a:xfrm rot="5400000">
              <a:off x="3206568" y="1392333"/>
              <a:ext cx="1465387" cy="1237057"/>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riángulo isósceles 16"/>
            <p:cNvSpPr/>
            <p:nvPr/>
          </p:nvSpPr>
          <p:spPr>
            <a:xfrm rot="1800000">
              <a:off x="1241363" y="1791435"/>
              <a:ext cx="593290" cy="500846"/>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riángulo isósceles 17"/>
            <p:cNvSpPr/>
            <p:nvPr/>
          </p:nvSpPr>
          <p:spPr>
            <a:xfrm rot="5400000">
              <a:off x="2771872" y="4907704"/>
              <a:ext cx="812600" cy="685984"/>
            </a:xfrm>
            <a:prstGeom prst="triangle">
              <a:avLst/>
            </a:prstGeom>
            <a:solidFill>
              <a:srgbClr val="E8C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riángulo isósceles 11"/>
            <p:cNvSpPr/>
            <p:nvPr/>
          </p:nvSpPr>
          <p:spPr>
            <a:xfrm rot="5400000">
              <a:off x="1499228" y="1543421"/>
              <a:ext cx="4395172" cy="3710336"/>
            </a:xfrm>
            <a:prstGeom prst="triangle">
              <a:avLst/>
            </a:prstGeom>
            <a:blipFill dpi="0" rotWithShape="0">
              <a:blip r:embed="rId3" cstate="print">
                <a:extLst>
                  <a:ext uri="{28A0092B-C50C-407E-A947-70E740481C1C}">
                    <a14:useLocalDpi xmlns:a14="http://schemas.microsoft.com/office/drawing/2010/main" val="0"/>
                  </a:ext>
                </a:extLst>
              </a:blip>
              <a:srcRect/>
              <a:stretch>
                <a:fillRect l="-66430" r="-112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9" name="Triángulo isósceles 18"/>
          <p:cNvSpPr/>
          <p:nvPr/>
        </p:nvSpPr>
        <p:spPr>
          <a:xfrm rot="12600000">
            <a:off x="7124156" y="1977314"/>
            <a:ext cx="289773" cy="244622"/>
          </a:xfrm>
          <a:prstGeom prst="triangle">
            <a:avLst/>
          </a:prstGeom>
          <a:solidFill>
            <a:srgbClr val="004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7551022" y="3265514"/>
            <a:ext cx="2849526" cy="1477328"/>
          </a:xfrm>
          <a:prstGeom prst="rect">
            <a:avLst/>
          </a:prstGeom>
          <a:noFill/>
        </p:spPr>
        <p:txBody>
          <a:bodyPr wrap="square" rtlCol="0">
            <a:spAutoFit/>
          </a:bodyPr>
          <a:lstStyle/>
          <a:p>
            <a:r>
              <a:rPr lang="es-MX" dirty="0" smtClean="0">
                <a:latin typeface="Gotham Book" pitchFamily="50" charset="0"/>
              </a:rPr>
              <a:t>Todos los asistentes tienen la oportunidad de presentar discursos de improvisación de uno o dos minutos. </a:t>
            </a:r>
            <a:endParaRPr lang="es-MX" dirty="0">
              <a:latin typeface="Gotham Book" pitchFamily="50" charset="0"/>
            </a:endParaRPr>
          </a:p>
        </p:txBody>
      </p:sp>
    </p:spTree>
    <p:extLst>
      <p:ext uri="{BB962C8B-B14F-4D97-AF65-F5344CB8AC3E}">
        <p14:creationId xmlns:p14="http://schemas.microsoft.com/office/powerpoint/2010/main" val="394005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4568" y="0"/>
            <a:ext cx="10287000" cy="685800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sp>
        <p:nvSpPr>
          <p:cNvPr id="4" name="CuadroTexto 3"/>
          <p:cNvSpPr txBox="1"/>
          <p:nvPr/>
        </p:nvSpPr>
        <p:spPr>
          <a:xfrm>
            <a:off x="6711569" y="5233949"/>
            <a:ext cx="5167423" cy="1077218"/>
          </a:xfrm>
          <a:prstGeom prst="rect">
            <a:avLst/>
          </a:prstGeom>
          <a:noFill/>
        </p:spPr>
        <p:txBody>
          <a:bodyPr wrap="square" rtlCol="0">
            <a:spAutoFit/>
          </a:bodyPr>
          <a:lstStyle/>
          <a:p>
            <a:pPr algn="r"/>
            <a:r>
              <a:rPr lang="es-MX" sz="1600" dirty="0">
                <a:solidFill>
                  <a:schemeClr val="bg1"/>
                </a:solidFill>
                <a:latin typeface="Gotham Book" pitchFamily="50" charset="0"/>
              </a:rPr>
              <a:t>El éxito de un club está determinado por los socios que hablan y desempeñan funciones en la sesión, así como también por los oficiales del club que hacen posible que esta se lleve a cabo. </a:t>
            </a:r>
          </a:p>
        </p:txBody>
      </p:sp>
      <p:sp>
        <p:nvSpPr>
          <p:cNvPr id="5" name="CuadroTexto 4"/>
          <p:cNvSpPr txBox="1"/>
          <p:nvPr/>
        </p:nvSpPr>
        <p:spPr>
          <a:xfrm>
            <a:off x="6865274" y="3856119"/>
            <a:ext cx="5013718" cy="830997"/>
          </a:xfrm>
          <a:prstGeom prst="rect">
            <a:avLst/>
          </a:prstGeom>
          <a:noFill/>
        </p:spPr>
        <p:txBody>
          <a:bodyPr wrap="square" rtlCol="0">
            <a:spAutoFit/>
          </a:bodyPr>
          <a:lstStyle/>
          <a:p>
            <a:pPr algn="r"/>
            <a:r>
              <a:rPr lang="es-MX" sz="4800" dirty="0" smtClean="0">
                <a:solidFill>
                  <a:schemeClr val="bg1"/>
                </a:solidFill>
                <a:latin typeface="Gotham Bold" pitchFamily="50" charset="0"/>
              </a:rPr>
              <a:t>Quién es quién</a:t>
            </a:r>
            <a:endParaRPr lang="es-MX" sz="4800" dirty="0">
              <a:solidFill>
                <a:schemeClr val="bg1"/>
              </a:solidFill>
              <a:latin typeface="Gotham Bold" pitchFamily="50" charset="0"/>
            </a:endParaRPr>
          </a:p>
        </p:txBody>
      </p:sp>
      <p:cxnSp>
        <p:nvCxnSpPr>
          <p:cNvPr id="6" name="Conector recto 5"/>
          <p:cNvCxnSpPr/>
          <p:nvPr/>
        </p:nvCxnSpPr>
        <p:spPr>
          <a:xfrm>
            <a:off x="11147771" y="4952930"/>
            <a:ext cx="654369" cy="0"/>
          </a:xfrm>
          <a:prstGeom prst="line">
            <a:avLst/>
          </a:prstGeom>
          <a:ln w="28575">
            <a:solidFill>
              <a:srgbClr val="FFEC88"/>
            </a:solidFill>
          </a:ln>
        </p:spPr>
        <p:style>
          <a:lnRef idx="1">
            <a:schemeClr val="accent1"/>
          </a:lnRef>
          <a:fillRef idx="0">
            <a:schemeClr val="accent1"/>
          </a:fillRef>
          <a:effectRef idx="0">
            <a:schemeClr val="accent1"/>
          </a:effectRef>
          <a:fontRef idx="minor">
            <a:schemeClr val="tx1"/>
          </a:fontRef>
        </p:style>
      </p:cxnSp>
      <p:grpSp>
        <p:nvGrpSpPr>
          <p:cNvPr id="7" name="Grupo 6"/>
          <p:cNvGrpSpPr/>
          <p:nvPr/>
        </p:nvGrpSpPr>
        <p:grpSpPr>
          <a:xfrm>
            <a:off x="10844006" y="3291337"/>
            <a:ext cx="958134" cy="275326"/>
            <a:chOff x="6367699" y="979634"/>
            <a:chExt cx="1223289" cy="351520"/>
          </a:xfrm>
        </p:grpSpPr>
        <p:sp>
          <p:nvSpPr>
            <p:cNvPr id="8" name="Triángulo isósceles 7"/>
            <p:cNvSpPr/>
            <p:nvPr/>
          </p:nvSpPr>
          <p:spPr>
            <a:xfrm>
              <a:off x="7183225" y="979634"/>
              <a:ext cx="407763" cy="351520"/>
            </a:xfrm>
            <a:prstGeom prst="triangle">
              <a:avLst/>
            </a:prstGeom>
            <a:solidFill>
              <a:srgbClr val="FFE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riángulo isósceles 8"/>
            <p:cNvSpPr/>
            <p:nvPr/>
          </p:nvSpPr>
          <p:spPr>
            <a:xfrm>
              <a:off x="6775462" y="979634"/>
              <a:ext cx="407763" cy="35152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riángulo isósceles 9"/>
            <p:cNvSpPr/>
            <p:nvPr/>
          </p:nvSpPr>
          <p:spPr>
            <a:xfrm>
              <a:off x="6367699" y="979634"/>
              <a:ext cx="407763" cy="351520"/>
            </a:xfrm>
            <a:prstGeom prst="triangle">
              <a:avLst/>
            </a:prstGeom>
            <a:solidFill>
              <a:srgbClr val="11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79081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2058</Words>
  <Application>Microsoft Office PowerPoint</Application>
  <PresentationFormat>Panorámica</PresentationFormat>
  <Paragraphs>205</Paragraphs>
  <Slides>44</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44</vt:i4>
      </vt:variant>
    </vt:vector>
  </HeadingPairs>
  <TitlesOfParts>
    <vt:vector size="51" baseType="lpstr">
      <vt:lpstr>Gotham Book</vt:lpstr>
      <vt:lpstr>Gotham Bold</vt:lpstr>
      <vt:lpstr>Calibri</vt:lpstr>
      <vt:lpstr>Calibri Light</vt:lpstr>
      <vt:lpstr>Arial</vt:lpstr>
      <vt:lpstr>Gotham Light</vt:lpstr>
      <vt:lpstr>Tema de Office</vt:lpstr>
      <vt:lpstr>¿Qué es Toastmasters?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Frida Tamara</dc:creator>
  <cp:lastModifiedBy>Frida Tamara</cp:lastModifiedBy>
  <cp:revision>62</cp:revision>
  <dcterms:created xsi:type="dcterms:W3CDTF">2021-07-06T16:23:35Z</dcterms:created>
  <dcterms:modified xsi:type="dcterms:W3CDTF">2021-07-08T16:15:17Z</dcterms:modified>
</cp:coreProperties>
</file>